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60" r:id="rId2"/>
    <p:sldId id="262" r:id="rId3"/>
    <p:sldId id="263" r:id="rId4"/>
    <p:sldId id="264" r:id="rId5"/>
    <p:sldId id="317" r:id="rId6"/>
    <p:sldId id="298" r:id="rId7"/>
    <p:sldId id="281" r:id="rId8"/>
    <p:sldId id="277" r:id="rId9"/>
    <p:sldId id="308" r:id="rId10"/>
    <p:sldId id="316" r:id="rId11"/>
    <p:sldId id="301" r:id="rId12"/>
    <p:sldId id="280" r:id="rId13"/>
    <p:sldId id="284" r:id="rId14"/>
    <p:sldId id="290" r:id="rId15"/>
    <p:sldId id="288" r:id="rId16"/>
    <p:sldId id="286" r:id="rId17"/>
    <p:sldId id="287" r:id="rId18"/>
    <p:sldId id="289" r:id="rId19"/>
    <p:sldId id="294" r:id="rId20"/>
    <p:sldId id="292" r:id="rId21"/>
    <p:sldId id="297" r:id="rId22"/>
    <p:sldId id="293" r:id="rId23"/>
    <p:sldId id="295" r:id="rId24"/>
    <p:sldId id="271" r:id="rId25"/>
    <p:sldId id="282" r:id="rId26"/>
    <p:sldId id="285" r:id="rId27"/>
    <p:sldId id="283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9" r:id="rId36"/>
    <p:sldId id="318" r:id="rId37"/>
    <p:sldId id="320" r:id="rId38"/>
    <p:sldId id="299" r:id="rId39"/>
    <p:sldId id="278" r:id="rId40"/>
    <p:sldId id="279" r:id="rId41"/>
    <p:sldId id="274" r:id="rId42"/>
    <p:sldId id="256" r:id="rId43"/>
  </p:sldIdLst>
  <p:sldSz cx="9145588" cy="6858000"/>
  <p:notesSz cx="6858000" cy="9144000"/>
  <p:embeddedFontLst>
    <p:embeddedFont>
      <p:font typeface="나눔고딕" panose="020D0604000000000000" pitchFamily="50" charset="-127"/>
      <p:regular r:id="rId46"/>
      <p:bold r:id="rId47"/>
    </p:embeddedFont>
    <p:embeddedFont>
      <p:font typeface="HY견고딕" panose="02030600000101010101" pitchFamily="18" charset="-127"/>
      <p:regular r:id="rId48"/>
    </p:embeddedFont>
    <p:embeddedFont>
      <p:font typeface="Ubuntu" panose="020B0600000101010101" charset="0"/>
      <p:regular r:id="rId49"/>
      <p:bold r:id="rId50"/>
      <p:italic r:id="rId51"/>
      <p:boldItalic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KoPub돋움체 Medium" panose="020B0600000101010101" charset="-127"/>
      <p:regular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6F74"/>
    <a:srgbClr val="EAE0BE"/>
    <a:srgbClr val="EEE6CC"/>
    <a:srgbClr val="EC745B"/>
    <a:srgbClr val="876945"/>
    <a:srgbClr val="B89A46"/>
    <a:srgbClr val="E84D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2" autoAdjust="0"/>
    <p:restoredTop sz="92767" autoAdjust="0"/>
  </p:normalViewPr>
  <p:slideViewPr>
    <p:cSldViewPr snapToGrid="0">
      <p:cViewPr varScale="1">
        <p:scale>
          <a:sx n="107" d="100"/>
          <a:sy n="107" d="100"/>
        </p:scale>
        <p:origin x="1531" y="86"/>
      </p:cViewPr>
      <p:guideLst>
        <p:guide orient="horz" pos="2160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10E54-D2A3-4F4D-ACE5-F6C7BA512881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450DB-AD4A-48ED-9C61-68833D9BC6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5DD3F-79F5-4142-B33D-DF8D4CD976B0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72E5C-E73A-4F58-97D4-6F9091C995C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72E5C-E73A-4F58-97D4-6F9091C995C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72E5C-E73A-4F58-97D4-6F9091C995C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971719" cy="1028700"/>
          </a:xfrm>
          <a:prstGeom prst="rtTriangle">
            <a:avLst/>
          </a:prstGeom>
          <a:solidFill>
            <a:srgbClr val="E84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971719" y="-2"/>
            <a:ext cx="971719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516648" y="516645"/>
            <a:ext cx="2019304" cy="986007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530937" y="2535950"/>
            <a:ext cx="2019304" cy="986007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 userDrawn="1"/>
        </p:nvSpPr>
        <p:spPr>
          <a:xfrm rot="5400000">
            <a:off x="455070" y="1526687"/>
            <a:ext cx="2019304" cy="986007"/>
          </a:xfrm>
          <a:prstGeom prst="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 userDrawn="1"/>
        </p:nvSpPr>
        <p:spPr>
          <a:xfrm rot="5400000">
            <a:off x="1412501" y="516645"/>
            <a:ext cx="2019304" cy="986007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0800000">
            <a:off x="1929147" y="-3"/>
            <a:ext cx="971719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 userDrawn="1"/>
        </p:nvSpPr>
        <p:spPr>
          <a:xfrm rot="10800000" flipH="1">
            <a:off x="2900866" y="-2"/>
            <a:ext cx="971719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 userDrawn="1"/>
        </p:nvSpPr>
        <p:spPr>
          <a:xfrm>
            <a:off x="8173869" y="5829300"/>
            <a:ext cx="971719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 userDrawn="1"/>
        </p:nvSpPr>
        <p:spPr>
          <a:xfrm flipH="1">
            <a:off x="7202150" y="5848347"/>
            <a:ext cx="971719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 userDrawn="1"/>
        </p:nvSpPr>
        <p:spPr>
          <a:xfrm rot="16200000">
            <a:off x="7642932" y="5355345"/>
            <a:ext cx="2019304" cy="986007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3872585" y="2389815"/>
            <a:ext cx="4155201" cy="503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r>
              <a:rPr lang="en-US" altLang="ko-KR" sz="3200" dirty="0">
                <a:solidFill>
                  <a:srgbClr val="E84D3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SUBTITLE</a:t>
            </a:r>
            <a:endParaRPr lang="ko-KR" altLang="en-US" sz="3200" dirty="0">
              <a:solidFill>
                <a:srgbClr val="E84D3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텍스트 개체 틀 19"/>
          <p:cNvSpPr>
            <a:spLocks noGrp="1"/>
          </p:cNvSpPr>
          <p:nvPr>
            <p:ph type="body" sz="quarter" idx="11" hasCustomPrompt="1"/>
          </p:nvPr>
        </p:nvSpPr>
        <p:spPr>
          <a:xfrm>
            <a:off x="3872585" y="2957682"/>
            <a:ext cx="4155201" cy="18097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altLang="ko-KR" sz="6000" dirty="0">
                <a:solidFill>
                  <a:srgbClr val="496F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MAIN TITLE</a:t>
            </a:r>
            <a:endParaRPr lang="ko-KR" altLang="en-US" sz="6000" dirty="0">
              <a:solidFill>
                <a:srgbClr val="496F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73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951" y="457200"/>
            <a:ext cx="294969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8066" y="987426"/>
            <a:ext cx="4629954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951" y="2057400"/>
            <a:ext cx="294969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8759" y="6356351"/>
            <a:ext cx="205775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29476" y="6356351"/>
            <a:ext cx="3086636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9072" y="6356351"/>
            <a:ext cx="2057757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82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759" y="365126"/>
            <a:ext cx="788807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759" y="1825625"/>
            <a:ext cx="788807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759" y="6356351"/>
            <a:ext cx="205775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9476" y="6356351"/>
            <a:ext cx="3086636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9072" y="6356351"/>
            <a:ext cx="2057757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7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4812" y="365125"/>
            <a:ext cx="1972017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759" y="365125"/>
            <a:ext cx="5801732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28759" y="6356351"/>
            <a:ext cx="205775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029476" y="6356351"/>
            <a:ext cx="3086636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459072" y="6356351"/>
            <a:ext cx="2057757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48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971719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971719" y="-2"/>
            <a:ext cx="971719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516648" y="516645"/>
            <a:ext cx="2019304" cy="986007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530937" y="2535950"/>
            <a:ext cx="2019304" cy="986007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92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971719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971719" y="-2"/>
            <a:ext cx="971719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516648" y="516645"/>
            <a:ext cx="2019304" cy="986007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530937" y="2535950"/>
            <a:ext cx="2019304" cy="986007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0"/>
          </p:nvPr>
        </p:nvSpPr>
        <p:spPr>
          <a:xfrm>
            <a:off x="1943438" y="2569936"/>
            <a:ext cx="1926766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1"/>
          </p:nvPr>
        </p:nvSpPr>
        <p:spPr>
          <a:xfrm>
            <a:off x="4183818" y="2569936"/>
            <a:ext cx="1926766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6"/>
          <p:cNvSpPr>
            <a:spLocks noGrp="1"/>
          </p:cNvSpPr>
          <p:nvPr>
            <p:ph type="pic" sz="quarter" idx="12"/>
          </p:nvPr>
        </p:nvSpPr>
        <p:spPr>
          <a:xfrm>
            <a:off x="6424198" y="2569936"/>
            <a:ext cx="1926766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85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83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759" y="365126"/>
            <a:ext cx="788807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759" y="1825625"/>
            <a:ext cx="388687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954" y="1825625"/>
            <a:ext cx="388687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8759" y="6356351"/>
            <a:ext cx="205775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29476" y="6356351"/>
            <a:ext cx="3086636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9072" y="6356351"/>
            <a:ext cx="2057757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1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950" y="365126"/>
            <a:ext cx="788807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951" y="1681163"/>
            <a:ext cx="386901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951" y="2505075"/>
            <a:ext cx="386901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954" y="1681163"/>
            <a:ext cx="388806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954" y="2505075"/>
            <a:ext cx="388806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28759" y="6356351"/>
            <a:ext cx="205775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029476" y="6356351"/>
            <a:ext cx="3086636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459072" y="6356351"/>
            <a:ext cx="2057757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785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759" y="365126"/>
            <a:ext cx="788807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28759" y="6356351"/>
            <a:ext cx="205775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029476" y="6356351"/>
            <a:ext cx="3086636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459072" y="6356351"/>
            <a:ext cx="2057757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72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28759" y="6356351"/>
            <a:ext cx="205775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029476" y="6356351"/>
            <a:ext cx="3086636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459072" y="6356351"/>
            <a:ext cx="2057757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34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951" y="457200"/>
            <a:ext cx="294969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8066" y="987426"/>
            <a:ext cx="462995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951" y="2057400"/>
            <a:ext cx="294969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28759" y="6356351"/>
            <a:ext cx="205775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29476" y="6356351"/>
            <a:ext cx="3086636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459072" y="6356351"/>
            <a:ext cx="2057757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83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90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gks119/AIG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922360" y="3507437"/>
            <a:ext cx="6859690" cy="455350"/>
          </a:xfrm>
        </p:spPr>
        <p:txBody>
          <a:bodyPr/>
          <a:lstStyle/>
          <a:p>
            <a:pPr fontAlgn="base"/>
            <a:b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itchFamily="34" charset="0"/>
              </a:rPr>
            </a:b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itchFamily="34" charset="0"/>
              </a:rPr>
              <a:t>Development of a Video Game Controller Using Accelerometer  in a Wrist Watch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927999" y="2377712"/>
            <a:ext cx="6882611" cy="1404769"/>
          </a:xfrm>
        </p:spPr>
        <p:txBody>
          <a:bodyPr/>
          <a:lstStyle/>
          <a:p>
            <a:pPr fontAlgn="base">
              <a:lnSpc>
                <a:spcPts val="5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가속도 센서 기반의 손목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시계형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비디오 게임 컨트롤러 개발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558306" y="5454181"/>
            <a:ext cx="3734294" cy="329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2011152014 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김정우  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정성택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교수님</a:t>
            </a:r>
          </a:p>
        </p:txBody>
      </p:sp>
      <p:sp>
        <p:nvSpPr>
          <p:cNvPr id="5" name="텍스트 개체 틀 2"/>
          <p:cNvSpPr txBox="1">
            <a:spLocks/>
          </p:cNvSpPr>
          <p:nvPr/>
        </p:nvSpPr>
        <p:spPr>
          <a:xfrm>
            <a:off x="558306" y="5780858"/>
            <a:ext cx="3734294" cy="329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2011154013 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문호상  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정성택</a:t>
            </a: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교수님</a:t>
            </a: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558306" y="6107534"/>
            <a:ext cx="3937494" cy="4277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2013194020 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이사랑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김   억 교수님</a:t>
            </a:r>
          </a:p>
        </p:txBody>
      </p:sp>
    </p:spTree>
    <p:extLst>
      <p:ext uri="{BB962C8B-B14F-4D97-AF65-F5344CB8AC3E}">
        <p14:creationId xmlns:p14="http://schemas.microsoft.com/office/powerpoint/2010/main" val="1916463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콘텐츠</a:t>
            </a:r>
            <a:r>
              <a:rPr lang="en-US" altLang="ko-KR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ko-KR" altLang="en-US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슈팅게임</a:t>
            </a:r>
            <a:r>
              <a:rPr lang="en-US" altLang="ko-KR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1010667" y="994474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10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1030" name="Picture 6" descr="주먹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64" y="3070256"/>
            <a:ext cx="1830908" cy="151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원형 16"/>
          <p:cNvSpPr/>
          <p:nvPr/>
        </p:nvSpPr>
        <p:spPr>
          <a:xfrm rot="5400000">
            <a:off x="2933337" y="3213037"/>
            <a:ext cx="1445944" cy="1160381"/>
          </a:xfrm>
          <a:prstGeom prst="circularArrow">
            <a:avLst>
              <a:gd name="adj1" fmla="val 7081"/>
              <a:gd name="adj2" fmla="val 1102646"/>
              <a:gd name="adj3" fmla="val 20512078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화살표: 원형 17"/>
          <p:cNvSpPr/>
          <p:nvPr/>
        </p:nvSpPr>
        <p:spPr>
          <a:xfrm rot="5400000" flipV="1">
            <a:off x="1811975" y="3194882"/>
            <a:ext cx="1424983" cy="1207904"/>
          </a:xfrm>
          <a:prstGeom prst="circularArrow">
            <a:avLst>
              <a:gd name="adj1" fmla="val 7081"/>
              <a:gd name="adj2" fmla="val 1102646"/>
              <a:gd name="adj3" fmla="val 20512078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/>
          <p:cNvSpPr/>
          <p:nvPr/>
        </p:nvSpPr>
        <p:spPr>
          <a:xfrm>
            <a:off x="1223981" y="3348417"/>
            <a:ext cx="732481" cy="7374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우로 이동</a:t>
            </a:r>
          </a:p>
        </p:txBody>
      </p:sp>
      <p:sp>
        <p:nvSpPr>
          <p:cNvPr id="24" name="사각형: 둥근 모서리 23"/>
          <p:cNvSpPr/>
          <p:nvPr/>
        </p:nvSpPr>
        <p:spPr>
          <a:xfrm>
            <a:off x="4226952" y="3348417"/>
            <a:ext cx="846177" cy="7374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좌로 이동</a:t>
            </a:r>
          </a:p>
        </p:txBody>
      </p:sp>
      <p:pic>
        <p:nvPicPr>
          <p:cNvPr id="2050" name="Picture 2" descr="슈팅게임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995" y="1180518"/>
            <a:ext cx="3171825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057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Emulator</a:t>
            </a:r>
            <a:r>
              <a:rPr lang="ko-KR" altLang="en-US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32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11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1032" name="Picture 8" descr="손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9" r="3107"/>
          <a:stretch/>
        </p:blipFill>
        <p:spPr bwMode="auto">
          <a:xfrm>
            <a:off x="1203045" y="1247733"/>
            <a:ext cx="1685457" cy="270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화살표: 원형 12"/>
          <p:cNvSpPr/>
          <p:nvPr/>
        </p:nvSpPr>
        <p:spPr>
          <a:xfrm rot="21421449">
            <a:off x="1846257" y="2862406"/>
            <a:ext cx="1008350" cy="948350"/>
          </a:xfrm>
          <a:prstGeom prst="circularArrow">
            <a:avLst>
              <a:gd name="adj1" fmla="val 7081"/>
              <a:gd name="adj2" fmla="val 1102646"/>
              <a:gd name="adj3" fmla="val 20512078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화살표: 원형 19"/>
          <p:cNvSpPr/>
          <p:nvPr/>
        </p:nvSpPr>
        <p:spPr>
          <a:xfrm rot="21404782" flipH="1">
            <a:off x="1947029" y="3203999"/>
            <a:ext cx="1016910" cy="1012859"/>
          </a:xfrm>
          <a:prstGeom prst="circularArrow">
            <a:avLst>
              <a:gd name="adj1" fmla="val 8108"/>
              <a:gd name="adj2" fmla="val 1142319"/>
              <a:gd name="adj3" fmla="val 20156120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15" descr="그림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7" y="1876867"/>
            <a:ext cx="1655762" cy="179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9"/>
          <p:cNvSpPr txBox="1">
            <a:spLocks noChangeArrowheads="1"/>
          </p:cNvSpPr>
          <p:nvPr/>
        </p:nvSpPr>
        <p:spPr bwMode="auto">
          <a:xfrm>
            <a:off x="4167980" y="1538729"/>
            <a:ext cx="1336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latinLnBrk="1" hangingPunct="1"/>
            <a:r>
              <a:rPr lang="en-US" altLang="ko-KR" dirty="0">
                <a:solidFill>
                  <a:schemeClr val="tx1"/>
                </a:solidFill>
              </a:rPr>
              <a:t>PC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화살표: 오른쪽 14"/>
          <p:cNvSpPr/>
          <p:nvPr/>
        </p:nvSpPr>
        <p:spPr>
          <a:xfrm>
            <a:off x="3106477" y="2518089"/>
            <a:ext cx="766267" cy="256558"/>
          </a:xfrm>
          <a:prstGeom prst="rightArrow">
            <a:avLst>
              <a:gd name="adj1" fmla="val 50000"/>
              <a:gd name="adj2" fmla="val 8589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텍스트 개체 틀 2"/>
          <p:cNvSpPr txBox="1">
            <a:spLocks/>
          </p:cNvSpPr>
          <p:nvPr/>
        </p:nvSpPr>
        <p:spPr>
          <a:xfrm>
            <a:off x="6581878" y="2415927"/>
            <a:ext cx="1914945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Emulator</a:t>
            </a:r>
            <a:r>
              <a:rPr lang="ko-KR" altLang="en-US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24013" y="2309744"/>
            <a:ext cx="1855115" cy="7118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화살표: 오른쪽 34"/>
          <p:cNvSpPr/>
          <p:nvPr/>
        </p:nvSpPr>
        <p:spPr>
          <a:xfrm>
            <a:off x="5621689" y="2518089"/>
            <a:ext cx="677505" cy="256558"/>
          </a:xfrm>
          <a:prstGeom prst="rightArrow">
            <a:avLst>
              <a:gd name="adj1" fmla="val 50000"/>
              <a:gd name="adj2" fmla="val 8589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4" name="Picture 10" descr="관련 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09"/>
          <a:stretch/>
        </p:blipFill>
        <p:spPr bwMode="auto">
          <a:xfrm>
            <a:off x="2443206" y="4391162"/>
            <a:ext cx="2116049" cy="94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키보드 방향키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348" y="4214707"/>
            <a:ext cx="28575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29"/>
          <p:cNvSpPr txBox="1">
            <a:spLocks noChangeArrowheads="1"/>
          </p:cNvSpPr>
          <p:nvPr/>
        </p:nvSpPr>
        <p:spPr bwMode="auto">
          <a:xfrm>
            <a:off x="2765437" y="5540420"/>
            <a:ext cx="460135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latinLnBrk="1" hangingPunct="1"/>
            <a:r>
              <a:rPr lang="ko-KR" altLang="en-US" dirty="0">
                <a:solidFill>
                  <a:schemeClr val="tx1"/>
                </a:solidFill>
              </a:rPr>
              <a:t>마우스  또는 키보드 방향키와 </a:t>
            </a:r>
            <a:r>
              <a:rPr lang="en-US" altLang="ko-KR" dirty="0">
                <a:solidFill>
                  <a:schemeClr val="tx1"/>
                </a:solidFill>
              </a:rPr>
              <a:t>Mapping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TextBox 29"/>
          <p:cNvSpPr txBox="1">
            <a:spLocks noChangeArrowheads="1"/>
          </p:cNvSpPr>
          <p:nvPr/>
        </p:nvSpPr>
        <p:spPr bwMode="auto">
          <a:xfrm>
            <a:off x="4242744" y="4730129"/>
            <a:ext cx="1336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eaLnBrk="1" latinLnBrk="1" hangingPunct="1"/>
            <a:r>
              <a:rPr lang="en-US" altLang="ko-KR" dirty="0">
                <a:solidFill>
                  <a:schemeClr val="tx1"/>
                </a:solidFill>
              </a:rPr>
              <a:t>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10667" y="994474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355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개발 환경 및 개발 방법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텍스트 개체 틀 2"/>
          <p:cNvSpPr txBox="1">
            <a:spLocks/>
          </p:cNvSpPr>
          <p:nvPr/>
        </p:nvSpPr>
        <p:spPr>
          <a:xfrm>
            <a:off x="1462759" y="1569925"/>
            <a:ext cx="4260258" cy="630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24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Hardware</a:t>
            </a:r>
            <a:endParaRPr lang="ko-KR" altLang="en-US" sz="24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2023434" y="3295463"/>
            <a:ext cx="6215106" cy="2486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1" hangingPunct="1">
              <a:lnSpc>
                <a:spcPts val="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altLang="ko-KR" sz="2200" dirty="0">
                <a:latin typeface="나눔고딕" pitchFamily="50" charset="-127"/>
                <a:ea typeface="나눔고딕" pitchFamily="50" charset="-127"/>
                <a:cs typeface="+mj-cs"/>
              </a:rPr>
              <a:t>   3</a:t>
            </a:r>
            <a:r>
              <a:rPr lang="ko-KR" altLang="en-US" sz="2200" dirty="0">
                <a:latin typeface="나눔고딕" pitchFamily="50" charset="-127"/>
                <a:ea typeface="나눔고딕" pitchFamily="50" charset="-127"/>
                <a:cs typeface="+mj-cs"/>
              </a:rPr>
              <a:t>축 가속도 값을 측정할 수 있는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센서 파트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ts val="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   데이터 획득 및 처리를 위한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프로세서 파트</a:t>
            </a:r>
            <a:endParaRPr kumimoji="0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ts val="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2200" dirty="0">
                <a:latin typeface="나눔고딕" pitchFamily="50" charset="-127"/>
                <a:ea typeface="나눔고딕" pitchFamily="50" charset="-127"/>
                <a:cs typeface="+mj-cs"/>
              </a:rPr>
              <a:t>   처리된 데이터의 전송을 위한 </a:t>
            </a:r>
            <a:r>
              <a:rPr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통신 파트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ts val="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ts val="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2134656" y="2842789"/>
            <a:ext cx="109095" cy="126748"/>
          </a:xfrm>
          <a:prstGeom prst="rect">
            <a:avLst/>
          </a:prstGeom>
          <a:solidFill>
            <a:srgbClr val="EC745B"/>
          </a:solidFill>
          <a:ln>
            <a:solidFill>
              <a:srgbClr val="EC7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flipH="1">
            <a:off x="2134656" y="3683254"/>
            <a:ext cx="109095" cy="126748"/>
          </a:xfrm>
          <a:prstGeom prst="rect">
            <a:avLst/>
          </a:prstGeom>
          <a:solidFill>
            <a:srgbClr val="EC745B"/>
          </a:solidFill>
          <a:ln>
            <a:solidFill>
              <a:srgbClr val="EC7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flipH="1">
            <a:off x="2134656" y="4596145"/>
            <a:ext cx="109095" cy="126748"/>
          </a:xfrm>
          <a:prstGeom prst="rect">
            <a:avLst/>
          </a:prstGeom>
          <a:solidFill>
            <a:srgbClr val="EC745B"/>
          </a:solidFill>
          <a:ln>
            <a:solidFill>
              <a:srgbClr val="EC7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12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559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개발 환경 및 개발 방법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텍스트 개체 틀 2"/>
          <p:cNvSpPr txBox="1">
            <a:spLocks/>
          </p:cNvSpPr>
          <p:nvPr/>
        </p:nvSpPr>
        <p:spPr>
          <a:xfrm>
            <a:off x="965034" y="1268975"/>
            <a:ext cx="4260258" cy="630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24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Hardware</a:t>
            </a:r>
            <a:endParaRPr lang="ko-KR" altLang="en-US" sz="24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13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1160080" y="1990846"/>
            <a:ext cx="5576385" cy="445625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flipH="1">
            <a:off x="2929033" y="1751499"/>
            <a:ext cx="1574613" cy="52253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Ubuntu" pitchFamily="34" charset="0"/>
              </a:rPr>
              <a:t>H/W</a:t>
            </a:r>
            <a:endParaRPr lang="ko-KR" altLang="en-US" b="1" dirty="0">
              <a:latin typeface="Ubuntu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 flipH="1">
            <a:off x="1163131" y="2314937"/>
            <a:ext cx="1078366" cy="385436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Ubuntu" pitchFamily="34" charset="0"/>
              </a:rPr>
              <a:t>MCU</a:t>
            </a:r>
          </a:p>
          <a:p>
            <a:pPr algn="ctr"/>
            <a:endParaRPr lang="en-US" altLang="ko-KR" b="1" dirty="0">
              <a:latin typeface="Ubuntu" pitchFamily="34" charset="0"/>
            </a:endParaRPr>
          </a:p>
          <a:p>
            <a:pPr algn="ctr"/>
            <a:endParaRPr lang="en-US" altLang="ko-KR" b="1" dirty="0">
              <a:latin typeface="Ubuntu" pitchFamily="34" charset="0"/>
            </a:endParaRPr>
          </a:p>
          <a:p>
            <a:pPr algn="ctr"/>
            <a:endParaRPr lang="en-US" altLang="ko-KR" b="1" dirty="0">
              <a:latin typeface="Ubuntu" pitchFamily="34" charset="0"/>
            </a:endParaRPr>
          </a:p>
          <a:p>
            <a:pPr algn="ctr"/>
            <a:endParaRPr lang="en-US" altLang="ko-KR" b="1" dirty="0">
              <a:latin typeface="Ubuntu" pitchFamily="34" charset="0"/>
            </a:endParaRPr>
          </a:p>
          <a:p>
            <a:pPr algn="ctr"/>
            <a:endParaRPr lang="ko-KR" altLang="en-US" b="1" dirty="0">
              <a:latin typeface="Ubuntu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 flipH="1">
            <a:off x="4749680" y="3058541"/>
            <a:ext cx="1685958" cy="63254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Ubuntu" pitchFamily="34" charset="0"/>
              </a:rPr>
              <a:t>Power</a:t>
            </a:r>
            <a:endParaRPr lang="ko-KR" altLang="en-US" b="1" dirty="0">
              <a:latin typeface="Ubuntu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 flipH="1">
            <a:off x="4749680" y="3783331"/>
            <a:ext cx="1685958" cy="72880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Ubuntu" pitchFamily="34" charset="0"/>
              </a:rPr>
              <a:t>Sensor</a:t>
            </a:r>
            <a:endParaRPr lang="ko-KR" altLang="en-US" b="1" dirty="0">
              <a:latin typeface="Ubuntu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 flipH="1">
            <a:off x="4749680" y="4623332"/>
            <a:ext cx="1685958" cy="72880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Ubuntu" pitchFamily="34" charset="0"/>
              </a:rPr>
              <a:t>BlueTooth</a:t>
            </a:r>
            <a:endParaRPr lang="ko-KR" altLang="en-US" b="1" dirty="0">
              <a:latin typeface="Ubuntu" pitchFamily="34" charset="0"/>
            </a:endParaRPr>
          </a:p>
        </p:txBody>
      </p:sp>
      <p:cxnSp>
        <p:nvCxnSpPr>
          <p:cNvPr id="25" name="직선 화살표 연결선 24"/>
          <p:cNvCxnSpPr>
            <a:endCxn id="42" idx="3"/>
          </p:cNvCxnSpPr>
          <p:nvPr/>
        </p:nvCxnSpPr>
        <p:spPr>
          <a:xfrm flipV="1">
            <a:off x="1866358" y="4342995"/>
            <a:ext cx="766738" cy="266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rot="10800000">
            <a:off x="2245490" y="5185458"/>
            <a:ext cx="2488557" cy="15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22" idx="3"/>
          </p:cNvCxnSpPr>
          <p:nvPr/>
        </p:nvCxnSpPr>
        <p:spPr>
          <a:xfrm flipV="1">
            <a:off x="2245489" y="3374814"/>
            <a:ext cx="2504191" cy="1656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 flipH="1" flipV="1">
            <a:off x="1160188" y="4051424"/>
            <a:ext cx="686094" cy="10366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en-US" altLang="ko-KR" b="1" dirty="0">
                <a:latin typeface="Ubuntu" pitchFamily="34" charset="0"/>
              </a:rPr>
              <a:t>ADC</a:t>
            </a:r>
            <a:endParaRPr lang="ko-KR" altLang="en-US" b="1" dirty="0">
              <a:latin typeface="Ubuntu" pitchFamily="34" charset="0"/>
            </a:endParaRPr>
          </a:p>
        </p:txBody>
      </p:sp>
      <p:cxnSp>
        <p:nvCxnSpPr>
          <p:cNvPr id="29" name="Shape 24"/>
          <p:cNvCxnSpPr>
            <a:stCxn id="28" idx="0"/>
          </p:cNvCxnSpPr>
          <p:nvPr/>
        </p:nvCxnSpPr>
        <p:spPr>
          <a:xfrm rot="16200000" flipH="1">
            <a:off x="1808295" y="4782987"/>
            <a:ext cx="97411" cy="70753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 flipH="1">
            <a:off x="2633096" y="3978592"/>
            <a:ext cx="1685958" cy="72880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Ubuntu" pitchFamily="34" charset="0"/>
              </a:rPr>
              <a:t>OP Amp</a:t>
            </a:r>
          </a:p>
          <a:p>
            <a:pPr algn="ctr"/>
            <a:r>
              <a:rPr lang="en-US" altLang="ko-KR" b="1" dirty="0">
                <a:latin typeface="Ubuntu" pitchFamily="34" charset="0"/>
              </a:rPr>
              <a:t>Filter</a:t>
            </a:r>
            <a:endParaRPr lang="ko-KR" altLang="en-US" b="1" dirty="0">
              <a:latin typeface="Ubuntu" pitchFamily="34" charset="0"/>
            </a:endParaRPr>
          </a:p>
        </p:txBody>
      </p:sp>
      <p:cxnSp>
        <p:nvCxnSpPr>
          <p:cNvPr id="48" name="직선 화살표 연결선 47"/>
          <p:cNvCxnSpPr>
            <a:stCxn id="42" idx="1"/>
          </p:cNvCxnSpPr>
          <p:nvPr/>
        </p:nvCxnSpPr>
        <p:spPr>
          <a:xfrm flipV="1">
            <a:off x="4319054" y="4340506"/>
            <a:ext cx="414992" cy="248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 flipH="1">
            <a:off x="4749680" y="2308120"/>
            <a:ext cx="1685958" cy="63254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latin typeface="Ubuntu" pitchFamily="34" charset="0"/>
              </a:rPr>
              <a:t>Mortor</a:t>
            </a:r>
            <a:endParaRPr lang="ko-KR" altLang="en-US" b="1" dirty="0">
              <a:latin typeface="Ubuntu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 flipH="1">
            <a:off x="7179833" y="5034987"/>
            <a:ext cx="1685958" cy="75497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Ubuntu" pitchFamily="34" charset="0"/>
              </a:rPr>
              <a:t>PC</a:t>
            </a:r>
            <a:endParaRPr lang="ko-KR" altLang="en-US" b="1" dirty="0">
              <a:latin typeface="Ubuntu" pitchFamily="34" charset="0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rot="10800000">
            <a:off x="6435641" y="5219230"/>
            <a:ext cx="729089" cy="95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 flipH="1">
            <a:off x="4749680" y="5447064"/>
            <a:ext cx="1685958" cy="72880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Ubuntu" pitchFamily="34" charset="0"/>
              </a:rPr>
              <a:t>ISP</a:t>
            </a:r>
            <a:br>
              <a:rPr lang="en-US" altLang="ko-KR" sz="1600" b="1" dirty="0">
                <a:latin typeface="Ubuntu" pitchFamily="34" charset="0"/>
              </a:rPr>
            </a:br>
            <a:r>
              <a:rPr lang="en-US" altLang="ko-KR" sz="1600" b="1" dirty="0">
                <a:latin typeface="Ubuntu" pitchFamily="34" charset="0"/>
              </a:rPr>
              <a:t>Downloader</a:t>
            </a:r>
            <a:endParaRPr lang="ko-KR" altLang="en-US" sz="1600" b="1" dirty="0">
              <a:latin typeface="Ubuntu" pitchFamily="34" charset="0"/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 rot="10800000">
            <a:off x="2245489" y="5683170"/>
            <a:ext cx="2492619" cy="97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rot="10800000">
            <a:off x="2257064" y="2696901"/>
            <a:ext cx="245383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rot="10800000">
            <a:off x="6437570" y="5533675"/>
            <a:ext cx="729089" cy="95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559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MCU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14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045029" y="1362798"/>
            <a:ext cx="5668287" cy="4065720"/>
            <a:chOff x="1792328" y="1102807"/>
            <a:chExt cx="5568185" cy="4203837"/>
          </a:xfrm>
        </p:grpSpPr>
        <p:pic>
          <p:nvPicPr>
            <p:cNvPr id="20" name="그림 19" descr="이미지 899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2328" y="1150705"/>
              <a:ext cx="3889604" cy="4155939"/>
            </a:xfrm>
            <a:prstGeom prst="rect">
              <a:avLst/>
            </a:prstGeom>
          </p:spPr>
        </p:pic>
        <p:pic>
          <p:nvPicPr>
            <p:cNvPr id="21" name="그림 20" descr="이미지 900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3723" y="1102807"/>
              <a:ext cx="1686790" cy="4000577"/>
            </a:xfrm>
            <a:prstGeom prst="rect">
              <a:avLst/>
            </a:prstGeom>
          </p:spPr>
        </p:pic>
      </p:grpSp>
      <p:sp>
        <p:nvSpPr>
          <p:cNvPr id="68" name="TextBox 67"/>
          <p:cNvSpPr txBox="1"/>
          <p:nvPr/>
        </p:nvSpPr>
        <p:spPr>
          <a:xfrm>
            <a:off x="1226918" y="5609769"/>
            <a:ext cx="6894836" cy="708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OP-Amp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로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필터링된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센서 데이터를 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 ADC1, ADC3, ADC5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으로 처리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ts val="2500"/>
              </a:lnSpc>
            </a:pP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RXD, TXD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를 통해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블루투스를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통해 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PC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와 시리얼 통신</a:t>
            </a:r>
          </a:p>
        </p:txBody>
      </p:sp>
      <p:grpSp>
        <p:nvGrpSpPr>
          <p:cNvPr id="120" name="그룹 119"/>
          <p:cNvGrpSpPr/>
          <p:nvPr/>
        </p:nvGrpSpPr>
        <p:grpSpPr>
          <a:xfrm>
            <a:off x="6818622" y="843154"/>
            <a:ext cx="2256314" cy="1853747"/>
            <a:chOff x="6841772" y="843154"/>
            <a:chExt cx="2256314" cy="1853747"/>
          </a:xfrm>
        </p:grpSpPr>
        <p:sp>
          <p:nvSpPr>
            <p:cNvPr id="8" name="직사각형 7"/>
            <p:cNvSpPr/>
            <p:nvPr/>
          </p:nvSpPr>
          <p:spPr>
            <a:xfrm flipH="1">
              <a:off x="6842083" y="1041295"/>
              <a:ext cx="2256003" cy="16556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9" name="직사각형 8"/>
            <p:cNvSpPr/>
            <p:nvPr/>
          </p:nvSpPr>
          <p:spPr>
            <a:xfrm flipH="1">
              <a:off x="7706915" y="843154"/>
              <a:ext cx="601556" cy="20004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H/W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 flipH="1">
              <a:off x="6845126" y="1116285"/>
              <a:ext cx="707580" cy="1441719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rgbClr val="FF0000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rgbClr val="FF0000"/>
                </a:solidFill>
                <a:latin typeface="Ubuntu" pitchFamily="34" charset="0"/>
              </a:endParaRPr>
            </a:p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MCU</a:t>
              </a:r>
            </a:p>
            <a:p>
              <a:pPr algn="ctr"/>
              <a:endParaRPr lang="en-US" altLang="ko-KR" sz="800" b="1" dirty="0">
                <a:solidFill>
                  <a:srgbClr val="FF0000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rgbClr val="FF0000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rgbClr val="FF0000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rgbClr val="FF0000"/>
                </a:solidFill>
                <a:latin typeface="Ubuntu" pitchFamily="34" charset="0"/>
              </a:endParaRPr>
            </a:p>
            <a:p>
              <a:pPr algn="ctr"/>
              <a:endParaRPr lang="ko-KR" altLang="en-US" sz="800" b="1" dirty="0">
                <a:solidFill>
                  <a:srgbClr val="FF0000"/>
                </a:solidFill>
                <a:latin typeface="Ubuntu" pitchFamily="34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flipH="1">
              <a:off x="8452400" y="141133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Power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flipH="1">
              <a:off x="8452402" y="1668787"/>
              <a:ext cx="644094" cy="15251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Sensor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 flipH="1">
              <a:off x="8455232" y="1904426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Blue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Tooth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rot="10800000">
              <a:off x="7279160" y="2046083"/>
              <a:ext cx="279108" cy="26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13" idx="3"/>
            </p:cNvCxnSpPr>
            <p:nvPr/>
          </p:nvCxnSpPr>
          <p:spPr>
            <a:xfrm rot="10800000" flipV="1">
              <a:off x="7569844" y="2046929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endCxn id="11" idx="3"/>
            </p:cNvCxnSpPr>
            <p:nvPr/>
          </p:nvCxnSpPr>
          <p:spPr>
            <a:xfrm>
              <a:off x="7558268" y="1481559"/>
              <a:ext cx="894132" cy="42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 flipH="1" flipV="1">
              <a:off x="6841772" y="1759352"/>
              <a:ext cx="425511" cy="68140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ADC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 flipH="1">
              <a:off x="7706785" y="1584139"/>
              <a:ext cx="575209" cy="32027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OP Amp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Filter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23" name="직선 화살표 연결선 22"/>
            <p:cNvCxnSpPr>
              <a:stCxn id="19" idx="1"/>
              <a:endCxn id="12" idx="3"/>
            </p:cNvCxnSpPr>
            <p:nvPr/>
          </p:nvCxnSpPr>
          <p:spPr>
            <a:xfrm>
              <a:off x="8281994" y="1744277"/>
              <a:ext cx="170408" cy="7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직사각형 88"/>
            <p:cNvSpPr/>
            <p:nvPr/>
          </p:nvSpPr>
          <p:spPr>
            <a:xfrm flipH="1">
              <a:off x="8455232" y="2288315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latin typeface="Ubuntu" pitchFamily="34" charset="0"/>
                </a:rPr>
                <a:t>ISP</a:t>
              </a:r>
              <a:br>
                <a:rPr lang="en-US" altLang="ko-KR" sz="600" b="1" dirty="0">
                  <a:latin typeface="Ubuntu" pitchFamily="34" charset="0"/>
                </a:rPr>
              </a:br>
              <a:r>
                <a:rPr lang="en-US" altLang="ko-KR" sz="600" b="1" dirty="0">
                  <a:latin typeface="Ubuntu" pitchFamily="34" charset="0"/>
                </a:rPr>
                <a:t>Downloader</a:t>
              </a:r>
              <a:endParaRPr lang="ko-KR" altLang="en-US" sz="600" b="1" dirty="0">
                <a:latin typeface="Ubuntu" pitchFamily="34" charset="0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 flipH="1">
              <a:off x="8452400" y="117018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Motor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95" name="직선 화살표 연결선 94"/>
            <p:cNvCxnSpPr/>
            <p:nvPr/>
          </p:nvCxnSpPr>
          <p:spPr>
            <a:xfrm rot="10800000" flipV="1">
              <a:off x="7571774" y="2419248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>
              <a:stCxn id="91" idx="3"/>
            </p:cNvCxnSpPr>
            <p:nvPr/>
          </p:nvCxnSpPr>
          <p:spPr>
            <a:xfrm rot="10800000" flipV="1">
              <a:off x="7569844" y="1244688"/>
              <a:ext cx="882557" cy="537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 flipV="1">
              <a:off x="7280476" y="1862720"/>
              <a:ext cx="433075" cy="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직사각형 120"/>
          <p:cNvSpPr/>
          <p:nvPr/>
        </p:nvSpPr>
        <p:spPr>
          <a:xfrm>
            <a:off x="949124" y="5602148"/>
            <a:ext cx="7211028" cy="7292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92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Motor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15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20" name="그림 19" descr="이미지 8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770" y="1266806"/>
            <a:ext cx="4584306" cy="487935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53847" y="5787341"/>
            <a:ext cx="418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모터를 통해 사용자에게 진동 피드백 제공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6818622" y="843154"/>
            <a:ext cx="2256314" cy="1853747"/>
            <a:chOff x="6841772" y="843154"/>
            <a:chExt cx="2256314" cy="1853747"/>
          </a:xfrm>
        </p:grpSpPr>
        <p:sp>
          <p:nvSpPr>
            <p:cNvPr id="22" name="직사각형 21"/>
            <p:cNvSpPr/>
            <p:nvPr/>
          </p:nvSpPr>
          <p:spPr>
            <a:xfrm flipH="1">
              <a:off x="6842083" y="1041295"/>
              <a:ext cx="2256003" cy="16556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3" name="직사각형 22"/>
            <p:cNvSpPr/>
            <p:nvPr/>
          </p:nvSpPr>
          <p:spPr>
            <a:xfrm flipH="1">
              <a:off x="7706915" y="843154"/>
              <a:ext cx="601556" cy="20004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H/W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 flipH="1">
              <a:off x="6845126" y="1116285"/>
              <a:ext cx="707580" cy="14417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Ubuntu" pitchFamily="34" charset="0"/>
                </a:rPr>
                <a:t>MCU</a:t>
              </a: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ko-KR" altLang="en-US" sz="800" b="1" dirty="0">
                <a:solidFill>
                  <a:schemeClr val="tx1"/>
                </a:solidFill>
                <a:latin typeface="Ubuntu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 flipH="1">
              <a:off x="8452400" y="141133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Power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 flipH="1">
              <a:off x="8452402" y="1668787"/>
              <a:ext cx="644094" cy="15251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Sensor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flipH="1">
              <a:off x="8455232" y="1904426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Blue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Tooth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rot="10800000">
              <a:off x="7279160" y="2046083"/>
              <a:ext cx="279108" cy="26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7" idx="3"/>
            </p:cNvCxnSpPr>
            <p:nvPr/>
          </p:nvCxnSpPr>
          <p:spPr>
            <a:xfrm rot="10800000" flipV="1">
              <a:off x="7569844" y="2046929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endCxn id="25" idx="3"/>
            </p:cNvCxnSpPr>
            <p:nvPr/>
          </p:nvCxnSpPr>
          <p:spPr>
            <a:xfrm>
              <a:off x="7558268" y="1481559"/>
              <a:ext cx="894132" cy="42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 flipH="1" flipV="1">
              <a:off x="6841772" y="1759352"/>
              <a:ext cx="425511" cy="68140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ADC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 flipH="1">
              <a:off x="7706785" y="1584139"/>
              <a:ext cx="575209" cy="32027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OP Amp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Filter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33" name="직선 화살표 연결선 32"/>
            <p:cNvCxnSpPr>
              <a:stCxn id="32" idx="1"/>
              <a:endCxn id="26" idx="3"/>
            </p:cNvCxnSpPr>
            <p:nvPr/>
          </p:nvCxnSpPr>
          <p:spPr>
            <a:xfrm>
              <a:off x="8281994" y="1744277"/>
              <a:ext cx="170408" cy="7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 flipH="1">
              <a:off x="8455232" y="2288315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latin typeface="Ubuntu" pitchFamily="34" charset="0"/>
                </a:rPr>
                <a:t>ISP</a:t>
              </a:r>
              <a:br>
                <a:rPr lang="en-US" altLang="ko-KR" sz="600" b="1" dirty="0">
                  <a:latin typeface="Ubuntu" pitchFamily="34" charset="0"/>
                </a:rPr>
              </a:br>
              <a:r>
                <a:rPr lang="en-US" altLang="ko-KR" sz="600" b="1" dirty="0">
                  <a:latin typeface="Ubuntu" pitchFamily="34" charset="0"/>
                </a:rPr>
                <a:t>Downloader</a:t>
              </a:r>
              <a:endParaRPr lang="ko-KR" altLang="en-US" sz="600" b="1" dirty="0">
                <a:latin typeface="Ubuntu" pitchFamily="34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 flipH="1">
              <a:off x="8452400" y="1170185"/>
              <a:ext cx="644094" cy="149006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Motor</a:t>
              </a:r>
              <a:endParaRPr lang="ko-KR" altLang="en-US" sz="800" b="1" dirty="0">
                <a:solidFill>
                  <a:srgbClr val="FF0000"/>
                </a:solidFill>
                <a:latin typeface="Ubuntu" pitchFamily="34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>
            <a:xfrm rot="10800000" flipV="1">
              <a:off x="7571774" y="2419248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35" idx="3"/>
            </p:cNvCxnSpPr>
            <p:nvPr/>
          </p:nvCxnSpPr>
          <p:spPr>
            <a:xfrm rot="10800000" flipV="1">
              <a:off x="7569844" y="1244688"/>
              <a:ext cx="882557" cy="537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V="1">
              <a:off x="7280476" y="1862720"/>
              <a:ext cx="433075" cy="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/>
          <p:cNvSpPr/>
          <p:nvPr/>
        </p:nvSpPr>
        <p:spPr>
          <a:xfrm>
            <a:off x="949124" y="5602148"/>
            <a:ext cx="7211028" cy="7292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92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Power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16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20" name="그림 19" descr="이미지 8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86" y="1273204"/>
            <a:ext cx="5858877" cy="366917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004528" y="5764199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9V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배터리를 이용한 전원 인가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6818622" y="843154"/>
            <a:ext cx="2256314" cy="1853747"/>
            <a:chOff x="6841772" y="843154"/>
            <a:chExt cx="2256314" cy="1853747"/>
          </a:xfrm>
        </p:grpSpPr>
        <p:sp>
          <p:nvSpPr>
            <p:cNvPr id="24" name="직사각형 23"/>
            <p:cNvSpPr/>
            <p:nvPr/>
          </p:nvSpPr>
          <p:spPr>
            <a:xfrm flipH="1">
              <a:off x="6842083" y="1041295"/>
              <a:ext cx="2256003" cy="16556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5" name="직사각형 24"/>
            <p:cNvSpPr/>
            <p:nvPr/>
          </p:nvSpPr>
          <p:spPr>
            <a:xfrm flipH="1">
              <a:off x="7706915" y="843154"/>
              <a:ext cx="601556" cy="20004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H/W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 flipH="1">
              <a:off x="6845126" y="1116285"/>
              <a:ext cx="707580" cy="14417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Ubuntu" pitchFamily="34" charset="0"/>
                </a:rPr>
                <a:t>MCU</a:t>
              </a: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ko-KR" altLang="en-US" sz="800" b="1" dirty="0">
                <a:solidFill>
                  <a:schemeClr val="tx1"/>
                </a:solidFill>
                <a:latin typeface="Ubuntu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flipH="1">
              <a:off x="8452400" y="1411335"/>
              <a:ext cx="644094" cy="149006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Power</a:t>
              </a:r>
              <a:endParaRPr lang="ko-KR" altLang="en-US" sz="800" b="1" dirty="0">
                <a:solidFill>
                  <a:srgbClr val="FF0000"/>
                </a:solidFill>
                <a:latin typeface="Ubuntu" pitchFamily="34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 flipH="1">
              <a:off x="8452402" y="1668787"/>
              <a:ext cx="644094" cy="15251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Sensor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 flipH="1">
              <a:off x="8455232" y="1904426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Blue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Tooth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 rot="10800000">
              <a:off x="7279160" y="2046083"/>
              <a:ext cx="279108" cy="26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9" idx="3"/>
            </p:cNvCxnSpPr>
            <p:nvPr/>
          </p:nvCxnSpPr>
          <p:spPr>
            <a:xfrm rot="10800000" flipV="1">
              <a:off x="7569844" y="2046929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endCxn id="27" idx="3"/>
            </p:cNvCxnSpPr>
            <p:nvPr/>
          </p:nvCxnSpPr>
          <p:spPr>
            <a:xfrm>
              <a:off x="7558268" y="1481559"/>
              <a:ext cx="894132" cy="42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 flipH="1" flipV="1">
              <a:off x="6841772" y="1759352"/>
              <a:ext cx="425511" cy="68140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ADC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 flipH="1">
              <a:off x="7706785" y="1584139"/>
              <a:ext cx="575209" cy="32027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OP Amp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Filter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35" name="직선 화살표 연결선 34"/>
            <p:cNvCxnSpPr>
              <a:stCxn id="34" idx="1"/>
              <a:endCxn id="28" idx="3"/>
            </p:cNvCxnSpPr>
            <p:nvPr/>
          </p:nvCxnSpPr>
          <p:spPr>
            <a:xfrm>
              <a:off x="8281994" y="1744277"/>
              <a:ext cx="170408" cy="7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 flipH="1">
              <a:off x="8455232" y="2288315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latin typeface="Ubuntu" pitchFamily="34" charset="0"/>
                </a:rPr>
                <a:t>ISP</a:t>
              </a:r>
              <a:br>
                <a:rPr lang="en-US" altLang="ko-KR" sz="600" b="1" dirty="0">
                  <a:latin typeface="Ubuntu" pitchFamily="34" charset="0"/>
                </a:rPr>
              </a:br>
              <a:r>
                <a:rPr lang="en-US" altLang="ko-KR" sz="600" b="1" dirty="0">
                  <a:latin typeface="Ubuntu" pitchFamily="34" charset="0"/>
                </a:rPr>
                <a:t>Downloader</a:t>
              </a:r>
              <a:endParaRPr lang="ko-KR" altLang="en-US" sz="600" b="1" dirty="0">
                <a:latin typeface="Ubuntu" pitchFamily="34" charset="0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 flipH="1">
              <a:off x="8452400" y="117018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Motor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 rot="10800000" flipV="1">
              <a:off x="7571774" y="2419248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37" idx="3"/>
            </p:cNvCxnSpPr>
            <p:nvPr/>
          </p:nvCxnSpPr>
          <p:spPr>
            <a:xfrm rot="10800000" flipV="1">
              <a:off x="7569844" y="1244688"/>
              <a:ext cx="882557" cy="537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/>
            <p:nvPr/>
          </p:nvCxnSpPr>
          <p:spPr>
            <a:xfrm flipV="1">
              <a:off x="7280476" y="1862720"/>
              <a:ext cx="433075" cy="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직사각형 40"/>
          <p:cNvSpPr/>
          <p:nvPr/>
        </p:nvSpPr>
        <p:spPr>
          <a:xfrm>
            <a:off x="949124" y="5602148"/>
            <a:ext cx="7211028" cy="7292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92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Power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17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20" name="그림 19" descr="이미지 89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08" y="1270017"/>
            <a:ext cx="5836505" cy="411679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84796" y="5602150"/>
            <a:ext cx="6545382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배터리를 통해 인가된 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9V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전압을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레귤레이터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(LM317)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를 이용하여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ts val="2500"/>
              </a:lnSpc>
            </a:pP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3.3V, 1A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의 일정한 전압과 전류로 출력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ts val="2500"/>
              </a:lnSpc>
            </a:pP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949124" y="5602148"/>
            <a:ext cx="7211028" cy="7292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6818622" y="843154"/>
            <a:ext cx="2256314" cy="1853747"/>
            <a:chOff x="6841772" y="843154"/>
            <a:chExt cx="2256314" cy="1853747"/>
          </a:xfrm>
        </p:grpSpPr>
        <p:sp>
          <p:nvSpPr>
            <p:cNvPr id="42" name="직사각형 41"/>
            <p:cNvSpPr/>
            <p:nvPr/>
          </p:nvSpPr>
          <p:spPr>
            <a:xfrm flipH="1">
              <a:off x="6842083" y="1041295"/>
              <a:ext cx="2256003" cy="16556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43" name="직사각형 42"/>
            <p:cNvSpPr/>
            <p:nvPr/>
          </p:nvSpPr>
          <p:spPr>
            <a:xfrm flipH="1">
              <a:off x="7706915" y="843154"/>
              <a:ext cx="601556" cy="20004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H/W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 flipH="1">
              <a:off x="6845126" y="1116285"/>
              <a:ext cx="707580" cy="14417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Ubuntu" pitchFamily="34" charset="0"/>
                </a:rPr>
                <a:t>MCU</a:t>
              </a: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ko-KR" altLang="en-US" sz="800" b="1" dirty="0">
                <a:solidFill>
                  <a:schemeClr val="tx1"/>
                </a:solidFill>
                <a:latin typeface="Ubuntu" pitchFamily="34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 flipH="1">
              <a:off x="8452400" y="1411335"/>
              <a:ext cx="644094" cy="149006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Power</a:t>
              </a:r>
              <a:endParaRPr lang="ko-KR" altLang="en-US" sz="800" b="1" dirty="0">
                <a:solidFill>
                  <a:srgbClr val="FF0000"/>
                </a:solidFill>
                <a:latin typeface="Ubuntu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 flipH="1">
              <a:off x="8452402" y="1668787"/>
              <a:ext cx="644094" cy="15251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Sensor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 flipH="1">
              <a:off x="8455232" y="1904426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Blue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Tooth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 rot="10800000">
              <a:off x="7279160" y="2046083"/>
              <a:ext cx="279108" cy="26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stCxn id="48" idx="3"/>
            </p:cNvCxnSpPr>
            <p:nvPr/>
          </p:nvCxnSpPr>
          <p:spPr>
            <a:xfrm rot="10800000" flipV="1">
              <a:off x="7569844" y="2046929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endCxn id="46" idx="3"/>
            </p:cNvCxnSpPr>
            <p:nvPr/>
          </p:nvCxnSpPr>
          <p:spPr>
            <a:xfrm>
              <a:off x="7558268" y="1481559"/>
              <a:ext cx="894132" cy="42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 flipH="1" flipV="1">
              <a:off x="6841772" y="1759352"/>
              <a:ext cx="425511" cy="68140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ADC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 flipH="1">
              <a:off x="7706785" y="1584139"/>
              <a:ext cx="575209" cy="32027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OP Amp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Filter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54" name="직선 화살표 연결선 53"/>
            <p:cNvCxnSpPr>
              <a:stCxn id="53" idx="1"/>
              <a:endCxn id="47" idx="3"/>
            </p:cNvCxnSpPr>
            <p:nvPr/>
          </p:nvCxnSpPr>
          <p:spPr>
            <a:xfrm>
              <a:off x="8281994" y="1744277"/>
              <a:ext cx="170408" cy="7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/>
            <p:cNvSpPr/>
            <p:nvPr/>
          </p:nvSpPr>
          <p:spPr>
            <a:xfrm flipH="1">
              <a:off x="8455232" y="2288315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latin typeface="Ubuntu" pitchFamily="34" charset="0"/>
                </a:rPr>
                <a:t>ISP</a:t>
              </a:r>
              <a:br>
                <a:rPr lang="en-US" altLang="ko-KR" sz="600" b="1" dirty="0">
                  <a:latin typeface="Ubuntu" pitchFamily="34" charset="0"/>
                </a:rPr>
              </a:br>
              <a:r>
                <a:rPr lang="en-US" altLang="ko-KR" sz="600" b="1" dirty="0">
                  <a:latin typeface="Ubuntu" pitchFamily="34" charset="0"/>
                </a:rPr>
                <a:t>Downloader</a:t>
              </a:r>
              <a:endParaRPr lang="ko-KR" altLang="en-US" sz="600" b="1" dirty="0">
                <a:latin typeface="Ubuntu" pitchFamily="34" charset="0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 flipH="1">
              <a:off x="8452400" y="117018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Motor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 rot="10800000" flipV="1">
              <a:off x="7571774" y="2419248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56" idx="3"/>
            </p:cNvCxnSpPr>
            <p:nvPr/>
          </p:nvCxnSpPr>
          <p:spPr>
            <a:xfrm rot="10800000" flipV="1">
              <a:off x="7569844" y="1244688"/>
              <a:ext cx="882557" cy="537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/>
            <p:nvPr/>
          </p:nvCxnSpPr>
          <p:spPr>
            <a:xfrm flipV="1">
              <a:off x="7280476" y="1862720"/>
              <a:ext cx="433075" cy="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3392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Sensor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18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20" name="그림 19" descr="이미지 8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73" y="1264485"/>
            <a:ext cx="6065706" cy="38168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37156" y="5775767"/>
            <a:ext cx="527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가속도 센서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(GY-61)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의 데이터를 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OP-Amp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로 전달 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6818622" y="843154"/>
            <a:ext cx="2256314" cy="1853747"/>
            <a:chOff x="6841772" y="843154"/>
            <a:chExt cx="2256314" cy="1853747"/>
          </a:xfrm>
        </p:grpSpPr>
        <p:sp>
          <p:nvSpPr>
            <p:cNvPr id="22" name="직사각형 21"/>
            <p:cNvSpPr/>
            <p:nvPr/>
          </p:nvSpPr>
          <p:spPr>
            <a:xfrm flipH="1">
              <a:off x="6842083" y="1041295"/>
              <a:ext cx="2256003" cy="16556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3" name="직사각형 22"/>
            <p:cNvSpPr/>
            <p:nvPr/>
          </p:nvSpPr>
          <p:spPr>
            <a:xfrm flipH="1">
              <a:off x="7706915" y="843154"/>
              <a:ext cx="601556" cy="20004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H/W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 flipH="1">
              <a:off x="6845126" y="1116285"/>
              <a:ext cx="707580" cy="14417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Ubuntu" pitchFamily="34" charset="0"/>
                </a:rPr>
                <a:t>MCU</a:t>
              </a: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ko-KR" altLang="en-US" sz="800" b="1" dirty="0">
                <a:solidFill>
                  <a:schemeClr val="tx1"/>
                </a:solidFill>
                <a:latin typeface="Ubuntu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 flipH="1">
              <a:off x="8452400" y="141133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Power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 flipH="1">
              <a:off x="8452402" y="1668787"/>
              <a:ext cx="644094" cy="152512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Sensor</a:t>
              </a:r>
              <a:endParaRPr lang="ko-KR" altLang="en-US" sz="800" b="1" dirty="0">
                <a:solidFill>
                  <a:srgbClr val="FF0000"/>
                </a:solidFill>
                <a:latin typeface="Ubuntu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flipH="1">
              <a:off x="8455232" y="1904426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Blue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Tooth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rot="10800000">
              <a:off x="7279160" y="2046083"/>
              <a:ext cx="279108" cy="26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7" idx="3"/>
            </p:cNvCxnSpPr>
            <p:nvPr/>
          </p:nvCxnSpPr>
          <p:spPr>
            <a:xfrm rot="10800000" flipV="1">
              <a:off x="7569844" y="2046929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endCxn id="25" idx="3"/>
            </p:cNvCxnSpPr>
            <p:nvPr/>
          </p:nvCxnSpPr>
          <p:spPr>
            <a:xfrm>
              <a:off x="7558268" y="1481559"/>
              <a:ext cx="894132" cy="42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 flipH="1" flipV="1">
              <a:off x="6841772" y="1759352"/>
              <a:ext cx="425511" cy="68140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ADC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 flipH="1">
              <a:off x="7706785" y="1584139"/>
              <a:ext cx="575209" cy="32027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OP Amp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Filter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33" name="직선 화살표 연결선 32"/>
            <p:cNvCxnSpPr>
              <a:stCxn id="32" idx="1"/>
              <a:endCxn id="26" idx="3"/>
            </p:cNvCxnSpPr>
            <p:nvPr/>
          </p:nvCxnSpPr>
          <p:spPr>
            <a:xfrm>
              <a:off x="8281994" y="1744277"/>
              <a:ext cx="170408" cy="7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 flipH="1">
              <a:off x="8455232" y="2288315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latin typeface="Ubuntu" pitchFamily="34" charset="0"/>
                </a:rPr>
                <a:t>ISP</a:t>
              </a:r>
              <a:br>
                <a:rPr lang="en-US" altLang="ko-KR" sz="600" b="1" dirty="0">
                  <a:latin typeface="Ubuntu" pitchFamily="34" charset="0"/>
                </a:rPr>
              </a:br>
              <a:r>
                <a:rPr lang="en-US" altLang="ko-KR" sz="600" b="1" dirty="0">
                  <a:latin typeface="Ubuntu" pitchFamily="34" charset="0"/>
                </a:rPr>
                <a:t>Downloader</a:t>
              </a:r>
              <a:endParaRPr lang="ko-KR" altLang="en-US" sz="600" b="1" dirty="0">
                <a:latin typeface="Ubuntu" pitchFamily="34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 flipH="1">
              <a:off x="8452400" y="117018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Motor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>
            <a:xfrm rot="10800000" flipV="1">
              <a:off x="7571774" y="2419248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35" idx="3"/>
            </p:cNvCxnSpPr>
            <p:nvPr/>
          </p:nvCxnSpPr>
          <p:spPr>
            <a:xfrm rot="10800000" flipV="1">
              <a:off x="7569844" y="1244688"/>
              <a:ext cx="882557" cy="537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V="1">
              <a:off x="7280476" y="1862720"/>
              <a:ext cx="433075" cy="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/>
          <p:cNvSpPr/>
          <p:nvPr/>
        </p:nvSpPr>
        <p:spPr>
          <a:xfrm>
            <a:off x="949124" y="5602148"/>
            <a:ext cx="7211028" cy="7292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92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Bluetooth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19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18174" y="5775767"/>
            <a:ext cx="493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FB115BC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칩을 통해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블루투스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시리얼 통신을 수행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6818622" y="843154"/>
            <a:ext cx="2256314" cy="1853747"/>
            <a:chOff x="6841772" y="843154"/>
            <a:chExt cx="2256314" cy="1853747"/>
          </a:xfrm>
        </p:grpSpPr>
        <p:sp>
          <p:nvSpPr>
            <p:cNvPr id="22" name="직사각형 21"/>
            <p:cNvSpPr/>
            <p:nvPr/>
          </p:nvSpPr>
          <p:spPr>
            <a:xfrm flipH="1">
              <a:off x="6842083" y="1041295"/>
              <a:ext cx="2256003" cy="16556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3" name="직사각형 22"/>
            <p:cNvSpPr/>
            <p:nvPr/>
          </p:nvSpPr>
          <p:spPr>
            <a:xfrm flipH="1">
              <a:off x="7706915" y="843154"/>
              <a:ext cx="601556" cy="20004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H/W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 flipH="1">
              <a:off x="6845126" y="1116285"/>
              <a:ext cx="707580" cy="14417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Ubuntu" pitchFamily="34" charset="0"/>
                </a:rPr>
                <a:t>MCU</a:t>
              </a: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ko-KR" altLang="en-US" sz="800" b="1" dirty="0">
                <a:solidFill>
                  <a:schemeClr val="tx1"/>
                </a:solidFill>
                <a:latin typeface="Ubuntu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 flipH="1">
              <a:off x="8452400" y="141133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Power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 flipH="1">
              <a:off x="8452402" y="1668787"/>
              <a:ext cx="644094" cy="15251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Sensor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flipH="1">
              <a:off x="8455232" y="1904426"/>
              <a:ext cx="642854" cy="285008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Blue</a:t>
              </a:r>
            </a:p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Tooth</a:t>
              </a:r>
              <a:endParaRPr lang="ko-KR" altLang="en-US" sz="800" b="1" dirty="0">
                <a:solidFill>
                  <a:srgbClr val="FF0000"/>
                </a:solidFill>
                <a:latin typeface="Ubuntu" pitchFamily="34" charset="0"/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rot="10800000">
              <a:off x="7279160" y="2046083"/>
              <a:ext cx="279108" cy="26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7" idx="3"/>
            </p:cNvCxnSpPr>
            <p:nvPr/>
          </p:nvCxnSpPr>
          <p:spPr>
            <a:xfrm rot="10800000" flipV="1">
              <a:off x="7569844" y="2046929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endCxn id="25" idx="3"/>
            </p:cNvCxnSpPr>
            <p:nvPr/>
          </p:nvCxnSpPr>
          <p:spPr>
            <a:xfrm>
              <a:off x="7558268" y="1481559"/>
              <a:ext cx="894132" cy="42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 flipH="1" flipV="1">
              <a:off x="6841772" y="1759352"/>
              <a:ext cx="425511" cy="68140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ADC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 flipH="1">
              <a:off x="7706785" y="1584139"/>
              <a:ext cx="575209" cy="32027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OP Amp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Filter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33" name="직선 화살표 연결선 32"/>
            <p:cNvCxnSpPr>
              <a:stCxn id="32" idx="1"/>
              <a:endCxn id="26" idx="3"/>
            </p:cNvCxnSpPr>
            <p:nvPr/>
          </p:nvCxnSpPr>
          <p:spPr>
            <a:xfrm>
              <a:off x="8281994" y="1744277"/>
              <a:ext cx="170408" cy="7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 flipH="1">
              <a:off x="8455232" y="2288315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latin typeface="Ubuntu" pitchFamily="34" charset="0"/>
                </a:rPr>
                <a:t>ISP</a:t>
              </a:r>
              <a:br>
                <a:rPr lang="en-US" altLang="ko-KR" sz="600" b="1" dirty="0">
                  <a:latin typeface="Ubuntu" pitchFamily="34" charset="0"/>
                </a:rPr>
              </a:br>
              <a:r>
                <a:rPr lang="en-US" altLang="ko-KR" sz="600" b="1" dirty="0">
                  <a:latin typeface="Ubuntu" pitchFamily="34" charset="0"/>
                </a:rPr>
                <a:t>Downloader</a:t>
              </a:r>
              <a:endParaRPr lang="ko-KR" altLang="en-US" sz="600" b="1" dirty="0">
                <a:latin typeface="Ubuntu" pitchFamily="34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 flipH="1">
              <a:off x="8452400" y="117018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Motor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>
            <a:xfrm rot="10800000" flipV="1">
              <a:off x="7571774" y="2419248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35" idx="3"/>
            </p:cNvCxnSpPr>
            <p:nvPr/>
          </p:nvCxnSpPr>
          <p:spPr>
            <a:xfrm rot="10800000" flipV="1">
              <a:off x="7569844" y="1244688"/>
              <a:ext cx="882557" cy="537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V="1">
              <a:off x="7280476" y="1862720"/>
              <a:ext cx="433075" cy="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 descr="이미지 9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47" y="1270996"/>
            <a:ext cx="4519389" cy="3995486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949124" y="5602148"/>
            <a:ext cx="7211028" cy="7292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9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Ubuntu" pitchFamily="34" charset="0"/>
              </a:rPr>
              <a:t>Contents</a:t>
            </a:r>
            <a:endParaRPr lang="ko-KR" altLang="en-US" sz="32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1870143" y="1259833"/>
            <a:ext cx="5055758" cy="48421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종합설계 개요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관련연구 및 사례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수행 시나리오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구성도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 모듈 상세 설계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개발환경 및 개발방법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업무분담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종합설계 수행일정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필요기술 및 참고문헌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29088" y="1473072"/>
            <a:ext cx="50015" cy="66675"/>
          </a:xfrm>
          <a:prstGeom prst="rect">
            <a:avLst/>
          </a:prstGeom>
          <a:solidFill>
            <a:srgbClr val="496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729088" y="2001195"/>
            <a:ext cx="50015" cy="66675"/>
          </a:xfrm>
          <a:prstGeom prst="rect">
            <a:avLst/>
          </a:prstGeom>
          <a:solidFill>
            <a:srgbClr val="496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730159" y="4622760"/>
            <a:ext cx="50015" cy="66675"/>
          </a:xfrm>
          <a:prstGeom prst="rect">
            <a:avLst/>
          </a:prstGeom>
          <a:solidFill>
            <a:srgbClr val="496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733731" y="4076531"/>
            <a:ext cx="50015" cy="66675"/>
          </a:xfrm>
          <a:prstGeom prst="rect">
            <a:avLst/>
          </a:prstGeom>
          <a:solidFill>
            <a:srgbClr val="496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726587" y="3055553"/>
            <a:ext cx="50400" cy="66675"/>
          </a:xfrm>
          <a:prstGeom prst="rect">
            <a:avLst/>
          </a:prstGeom>
          <a:solidFill>
            <a:srgbClr val="496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729088" y="2510268"/>
            <a:ext cx="50015" cy="66675"/>
          </a:xfrm>
          <a:prstGeom prst="rect">
            <a:avLst/>
          </a:prstGeom>
          <a:solidFill>
            <a:srgbClr val="496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726587" y="3556517"/>
            <a:ext cx="50400" cy="66675"/>
          </a:xfrm>
          <a:prstGeom prst="rect">
            <a:avLst/>
          </a:prstGeom>
          <a:solidFill>
            <a:srgbClr val="496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730159" y="5137280"/>
            <a:ext cx="50015" cy="66675"/>
          </a:xfrm>
          <a:prstGeom prst="rect">
            <a:avLst/>
          </a:prstGeom>
          <a:solidFill>
            <a:srgbClr val="496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30159" y="5662354"/>
            <a:ext cx="50015" cy="66675"/>
          </a:xfrm>
          <a:prstGeom prst="rect">
            <a:avLst/>
          </a:prstGeom>
          <a:solidFill>
            <a:srgbClr val="496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476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ISP Downloader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20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20" name="그림 19" descr="이미지 9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610" y="1174573"/>
            <a:ext cx="3089998" cy="4584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49661" y="5775766"/>
            <a:ext cx="453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ISP Connector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는 펌웨어를 심기 위하여 사용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6818622" y="843154"/>
            <a:ext cx="2256314" cy="1853747"/>
            <a:chOff x="6841772" y="843154"/>
            <a:chExt cx="2256314" cy="1853747"/>
          </a:xfrm>
        </p:grpSpPr>
        <p:sp>
          <p:nvSpPr>
            <p:cNvPr id="22" name="직사각형 21"/>
            <p:cNvSpPr/>
            <p:nvPr/>
          </p:nvSpPr>
          <p:spPr>
            <a:xfrm flipH="1">
              <a:off x="6842083" y="1041295"/>
              <a:ext cx="2256003" cy="16556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3" name="직사각형 22"/>
            <p:cNvSpPr/>
            <p:nvPr/>
          </p:nvSpPr>
          <p:spPr>
            <a:xfrm flipH="1">
              <a:off x="7706915" y="843154"/>
              <a:ext cx="601556" cy="20004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H/W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 flipH="1">
              <a:off x="6845126" y="1116285"/>
              <a:ext cx="707580" cy="14417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Ubuntu" pitchFamily="34" charset="0"/>
                </a:rPr>
                <a:t>MCU</a:t>
              </a: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ko-KR" altLang="en-US" sz="800" b="1" dirty="0">
                <a:solidFill>
                  <a:schemeClr val="tx1"/>
                </a:solidFill>
                <a:latin typeface="Ubuntu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 flipH="1">
              <a:off x="8452400" y="141133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Power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 flipH="1">
              <a:off x="8452402" y="1668787"/>
              <a:ext cx="644094" cy="15251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Sensor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 flipH="1">
              <a:off x="8455232" y="1904426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Blue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Tooth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rot="10800000">
              <a:off x="7279160" y="2046083"/>
              <a:ext cx="279108" cy="26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7" idx="3"/>
            </p:cNvCxnSpPr>
            <p:nvPr/>
          </p:nvCxnSpPr>
          <p:spPr>
            <a:xfrm rot="10800000" flipV="1">
              <a:off x="7569844" y="2046929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endCxn id="25" idx="3"/>
            </p:cNvCxnSpPr>
            <p:nvPr/>
          </p:nvCxnSpPr>
          <p:spPr>
            <a:xfrm>
              <a:off x="7558268" y="1481559"/>
              <a:ext cx="894132" cy="42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 flipH="1" flipV="1">
              <a:off x="6841772" y="1759352"/>
              <a:ext cx="425511" cy="68140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ADC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 flipH="1">
              <a:off x="7706785" y="1584139"/>
              <a:ext cx="575209" cy="320275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OP Amp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Filter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33" name="직선 화살표 연결선 32"/>
            <p:cNvCxnSpPr>
              <a:stCxn id="32" idx="1"/>
              <a:endCxn id="26" idx="3"/>
            </p:cNvCxnSpPr>
            <p:nvPr/>
          </p:nvCxnSpPr>
          <p:spPr>
            <a:xfrm>
              <a:off x="8281994" y="1744277"/>
              <a:ext cx="170408" cy="7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 flipH="1">
              <a:off x="8455232" y="2288315"/>
              <a:ext cx="642854" cy="285008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solidFill>
                    <a:srgbClr val="FF0000"/>
                  </a:solidFill>
                  <a:latin typeface="Ubuntu" pitchFamily="34" charset="0"/>
                </a:rPr>
                <a:t>ISP</a:t>
              </a:r>
              <a:br>
                <a:rPr lang="en-US" altLang="ko-KR" sz="600" b="1" dirty="0">
                  <a:solidFill>
                    <a:srgbClr val="FF0000"/>
                  </a:solidFill>
                  <a:latin typeface="Ubuntu" pitchFamily="34" charset="0"/>
                </a:rPr>
              </a:br>
              <a:r>
                <a:rPr lang="en-US" altLang="ko-KR" sz="600" b="1" dirty="0">
                  <a:solidFill>
                    <a:srgbClr val="FF0000"/>
                  </a:solidFill>
                  <a:latin typeface="Ubuntu" pitchFamily="34" charset="0"/>
                </a:rPr>
                <a:t>Downloader</a:t>
              </a:r>
              <a:endParaRPr lang="ko-KR" altLang="en-US" sz="600" b="1" dirty="0">
                <a:solidFill>
                  <a:srgbClr val="FF0000"/>
                </a:solidFill>
                <a:latin typeface="Ubuntu" pitchFamily="34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 flipH="1">
              <a:off x="8452400" y="117018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Motor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>
            <a:xfrm rot="10800000" flipV="1">
              <a:off x="7571774" y="2419248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35" idx="3"/>
            </p:cNvCxnSpPr>
            <p:nvPr/>
          </p:nvCxnSpPr>
          <p:spPr>
            <a:xfrm rot="10800000" flipV="1">
              <a:off x="7569844" y="1244688"/>
              <a:ext cx="882557" cy="537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V="1">
              <a:off x="7280476" y="1862720"/>
              <a:ext cx="433075" cy="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/>
          <p:cNvSpPr/>
          <p:nvPr/>
        </p:nvSpPr>
        <p:spPr>
          <a:xfrm>
            <a:off x="949124" y="5602148"/>
            <a:ext cx="7211028" cy="7292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92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OP Amp (Sensor X-Data)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21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5" name="그림 4" descr="이미지 9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14" y="1277620"/>
            <a:ext cx="5362665" cy="431295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50069" y="5602146"/>
            <a:ext cx="6668813" cy="708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가속도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센서의고주파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성분 및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노이즈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제거를 위한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저역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통과 필터로 </a:t>
            </a:r>
            <a:br>
              <a:rPr lang="en-US" altLang="ko-KR" b="1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OP-Amp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사용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6818622" y="843154"/>
            <a:ext cx="2256314" cy="1853747"/>
            <a:chOff x="6841772" y="843154"/>
            <a:chExt cx="2256314" cy="1853747"/>
          </a:xfrm>
        </p:grpSpPr>
        <p:sp>
          <p:nvSpPr>
            <p:cNvPr id="21" name="직사각형 20"/>
            <p:cNvSpPr/>
            <p:nvPr/>
          </p:nvSpPr>
          <p:spPr>
            <a:xfrm flipH="1">
              <a:off x="6842083" y="1041295"/>
              <a:ext cx="2256003" cy="16556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22" name="직사각형 21"/>
            <p:cNvSpPr/>
            <p:nvPr/>
          </p:nvSpPr>
          <p:spPr>
            <a:xfrm flipH="1">
              <a:off x="7706915" y="843154"/>
              <a:ext cx="601556" cy="20004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H/W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 flipH="1">
              <a:off x="6845126" y="1116285"/>
              <a:ext cx="707580" cy="14417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Ubuntu" pitchFamily="34" charset="0"/>
                </a:rPr>
                <a:t>MCU</a:t>
              </a: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ko-KR" altLang="en-US" sz="800" b="1" dirty="0">
                <a:solidFill>
                  <a:schemeClr val="tx1"/>
                </a:solidFill>
                <a:latin typeface="Ubuntu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 flipH="1">
              <a:off x="8452400" y="141133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Power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 flipH="1">
              <a:off x="8452402" y="1668787"/>
              <a:ext cx="644094" cy="15251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Sensor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 flipH="1">
              <a:off x="8455232" y="1904426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Blue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Tooth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rot="10800000">
              <a:off x="7279160" y="2046083"/>
              <a:ext cx="279108" cy="26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26" idx="3"/>
            </p:cNvCxnSpPr>
            <p:nvPr/>
          </p:nvCxnSpPr>
          <p:spPr>
            <a:xfrm rot="10800000" flipV="1">
              <a:off x="7569844" y="2046929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endCxn id="24" idx="3"/>
            </p:cNvCxnSpPr>
            <p:nvPr/>
          </p:nvCxnSpPr>
          <p:spPr>
            <a:xfrm>
              <a:off x="7558268" y="1481559"/>
              <a:ext cx="894132" cy="42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/>
            <p:cNvSpPr/>
            <p:nvPr/>
          </p:nvSpPr>
          <p:spPr>
            <a:xfrm flipH="1" flipV="1">
              <a:off x="6841772" y="1759352"/>
              <a:ext cx="425511" cy="68140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ADC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 flipH="1">
              <a:off x="7706785" y="1584139"/>
              <a:ext cx="575209" cy="32027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OP Amp</a:t>
              </a:r>
            </a:p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Filter</a:t>
              </a:r>
              <a:endParaRPr lang="ko-KR" altLang="en-US" sz="800" b="1" dirty="0">
                <a:solidFill>
                  <a:srgbClr val="FF0000"/>
                </a:solidFill>
                <a:latin typeface="Ubuntu" pitchFamily="34" charset="0"/>
              </a:endParaRPr>
            </a:p>
          </p:txBody>
        </p:sp>
        <p:cxnSp>
          <p:nvCxnSpPr>
            <p:cNvPr id="32" name="직선 화살표 연결선 31"/>
            <p:cNvCxnSpPr>
              <a:stCxn id="31" idx="1"/>
              <a:endCxn id="25" idx="3"/>
            </p:cNvCxnSpPr>
            <p:nvPr/>
          </p:nvCxnSpPr>
          <p:spPr>
            <a:xfrm>
              <a:off x="8281994" y="1744277"/>
              <a:ext cx="170408" cy="7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 flipH="1">
              <a:off x="8455232" y="2288315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latin typeface="Ubuntu" pitchFamily="34" charset="0"/>
                </a:rPr>
                <a:t>ISP</a:t>
              </a:r>
              <a:br>
                <a:rPr lang="en-US" altLang="ko-KR" sz="600" b="1" dirty="0">
                  <a:latin typeface="Ubuntu" pitchFamily="34" charset="0"/>
                </a:rPr>
              </a:br>
              <a:r>
                <a:rPr lang="en-US" altLang="ko-KR" sz="600" b="1" dirty="0">
                  <a:latin typeface="Ubuntu" pitchFamily="34" charset="0"/>
                </a:rPr>
                <a:t>Downloader</a:t>
              </a:r>
              <a:endParaRPr lang="ko-KR" altLang="en-US" sz="600" b="1" dirty="0">
                <a:latin typeface="Ubuntu" pitchFamily="34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 flipH="1">
              <a:off x="8452400" y="117018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Motor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rot="10800000" flipV="1">
              <a:off x="7571774" y="2419248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34" idx="3"/>
            </p:cNvCxnSpPr>
            <p:nvPr/>
          </p:nvCxnSpPr>
          <p:spPr>
            <a:xfrm rot="10800000" flipV="1">
              <a:off x="7569844" y="1244688"/>
              <a:ext cx="882557" cy="537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 flipV="1">
              <a:off x="7280476" y="1862720"/>
              <a:ext cx="433075" cy="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직사각형 37"/>
          <p:cNvSpPr/>
          <p:nvPr/>
        </p:nvSpPr>
        <p:spPr>
          <a:xfrm>
            <a:off x="949124" y="5602148"/>
            <a:ext cx="7211028" cy="7292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92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OP Amp (Sensor Y-Data)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22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20" name="그림 19" descr="이미지 9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28" y="1289176"/>
            <a:ext cx="5127584" cy="418364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19511" y="5613717"/>
            <a:ext cx="6668813" cy="708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가속도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센서의고주파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성분 및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노이즈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제거를 위한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저역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통과 필터로 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ts val="2500"/>
              </a:lnSpc>
            </a:pP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OP-Amp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사용 후 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MCU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로 전달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6818622" y="843154"/>
            <a:ext cx="2256314" cy="1853747"/>
            <a:chOff x="6841772" y="843154"/>
            <a:chExt cx="2256314" cy="1853747"/>
          </a:xfrm>
        </p:grpSpPr>
        <p:sp>
          <p:nvSpPr>
            <p:cNvPr id="43" name="직사각형 42"/>
            <p:cNvSpPr/>
            <p:nvPr/>
          </p:nvSpPr>
          <p:spPr>
            <a:xfrm flipH="1">
              <a:off x="6842083" y="1041295"/>
              <a:ext cx="2256003" cy="16556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46" name="직사각형 45"/>
            <p:cNvSpPr/>
            <p:nvPr/>
          </p:nvSpPr>
          <p:spPr>
            <a:xfrm flipH="1">
              <a:off x="7706915" y="843154"/>
              <a:ext cx="601556" cy="20004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H/W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 flipH="1">
              <a:off x="6845126" y="1116285"/>
              <a:ext cx="707580" cy="14417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Ubuntu" pitchFamily="34" charset="0"/>
                </a:rPr>
                <a:t>MCU</a:t>
              </a: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ko-KR" altLang="en-US" sz="800" b="1" dirty="0">
                <a:solidFill>
                  <a:schemeClr val="tx1"/>
                </a:solidFill>
                <a:latin typeface="Ubuntu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 flipH="1">
              <a:off x="8452400" y="141133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Power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 flipH="1">
              <a:off x="8452402" y="1668787"/>
              <a:ext cx="644094" cy="15251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Sensor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 flipH="1">
              <a:off x="8455232" y="1904426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Blue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Tooth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51" name="직선 화살표 연결선 50"/>
            <p:cNvCxnSpPr/>
            <p:nvPr/>
          </p:nvCxnSpPr>
          <p:spPr>
            <a:xfrm rot="10800000">
              <a:off x="7279160" y="2046083"/>
              <a:ext cx="279108" cy="26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50" idx="3"/>
            </p:cNvCxnSpPr>
            <p:nvPr/>
          </p:nvCxnSpPr>
          <p:spPr>
            <a:xfrm rot="10800000" flipV="1">
              <a:off x="7569844" y="2046929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endCxn id="48" idx="3"/>
            </p:cNvCxnSpPr>
            <p:nvPr/>
          </p:nvCxnSpPr>
          <p:spPr>
            <a:xfrm>
              <a:off x="7558268" y="1481559"/>
              <a:ext cx="894132" cy="42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/>
            <p:cNvSpPr/>
            <p:nvPr/>
          </p:nvSpPr>
          <p:spPr>
            <a:xfrm flipH="1" flipV="1">
              <a:off x="6841772" y="1759352"/>
              <a:ext cx="425511" cy="68140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ADC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flipH="1">
              <a:off x="7706785" y="1584139"/>
              <a:ext cx="575209" cy="32027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OP Amp</a:t>
              </a:r>
            </a:p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Filter</a:t>
              </a:r>
              <a:endParaRPr lang="ko-KR" altLang="en-US" sz="800" b="1" dirty="0">
                <a:solidFill>
                  <a:srgbClr val="FF0000"/>
                </a:solidFill>
                <a:latin typeface="Ubuntu" pitchFamily="34" charset="0"/>
              </a:endParaRPr>
            </a:p>
          </p:txBody>
        </p:sp>
        <p:cxnSp>
          <p:nvCxnSpPr>
            <p:cNvPr id="56" name="직선 화살표 연결선 55"/>
            <p:cNvCxnSpPr>
              <a:stCxn id="55" idx="1"/>
              <a:endCxn id="49" idx="3"/>
            </p:cNvCxnSpPr>
            <p:nvPr/>
          </p:nvCxnSpPr>
          <p:spPr>
            <a:xfrm>
              <a:off x="8281994" y="1744277"/>
              <a:ext cx="170408" cy="7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/>
            <p:cNvSpPr/>
            <p:nvPr/>
          </p:nvSpPr>
          <p:spPr>
            <a:xfrm flipH="1">
              <a:off x="8455232" y="2288315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latin typeface="Ubuntu" pitchFamily="34" charset="0"/>
                </a:rPr>
                <a:t>ISP</a:t>
              </a:r>
              <a:br>
                <a:rPr lang="en-US" altLang="ko-KR" sz="600" b="1" dirty="0">
                  <a:latin typeface="Ubuntu" pitchFamily="34" charset="0"/>
                </a:rPr>
              </a:br>
              <a:r>
                <a:rPr lang="en-US" altLang="ko-KR" sz="600" b="1" dirty="0">
                  <a:latin typeface="Ubuntu" pitchFamily="34" charset="0"/>
                </a:rPr>
                <a:t>Downloader</a:t>
              </a:r>
              <a:endParaRPr lang="ko-KR" altLang="en-US" sz="600" b="1" dirty="0">
                <a:latin typeface="Ubuntu" pitchFamily="34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 flipH="1">
              <a:off x="8452400" y="117018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Motor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 rot="10800000" flipV="1">
              <a:off x="7571774" y="2419248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8" idx="3"/>
            </p:cNvCxnSpPr>
            <p:nvPr/>
          </p:nvCxnSpPr>
          <p:spPr>
            <a:xfrm rot="10800000" flipV="1">
              <a:off x="7569844" y="1244688"/>
              <a:ext cx="882557" cy="537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 flipV="1">
              <a:off x="7280476" y="1862720"/>
              <a:ext cx="433075" cy="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/>
          <p:cNvSpPr/>
          <p:nvPr/>
        </p:nvSpPr>
        <p:spPr>
          <a:xfrm>
            <a:off x="949124" y="5602148"/>
            <a:ext cx="7211028" cy="7292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392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OP Amp (Sensor Z-Data)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23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20" name="그림 19" descr="이미지 9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444" y="1491333"/>
            <a:ext cx="5207493" cy="40876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19524" y="5613721"/>
            <a:ext cx="6668813" cy="708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가속도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센서의고주파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성분 및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노이즈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제거를 위한 </a:t>
            </a:r>
            <a:r>
              <a:rPr lang="ko-KR" altLang="en-US" b="1" dirty="0" err="1">
                <a:latin typeface="나눔고딕" pitchFamily="50" charset="-127"/>
                <a:ea typeface="나눔고딕" pitchFamily="50" charset="-127"/>
              </a:rPr>
              <a:t>저역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 통과 필터로 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ts val="2500"/>
              </a:lnSpc>
            </a:pP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OP-Amp 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사용 후 </a:t>
            </a:r>
            <a:r>
              <a:rPr lang="en-US" altLang="ko-KR" b="1" dirty="0">
                <a:latin typeface="나눔고딕" pitchFamily="50" charset="-127"/>
                <a:ea typeface="나눔고딕" pitchFamily="50" charset="-127"/>
              </a:rPr>
              <a:t>MCU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로 전달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6818622" y="843154"/>
            <a:ext cx="2256314" cy="1853747"/>
            <a:chOff x="6841772" y="843154"/>
            <a:chExt cx="2256314" cy="1853747"/>
          </a:xfrm>
        </p:grpSpPr>
        <p:sp>
          <p:nvSpPr>
            <p:cNvPr id="40" name="직사각형 39"/>
            <p:cNvSpPr/>
            <p:nvPr/>
          </p:nvSpPr>
          <p:spPr>
            <a:xfrm flipH="1">
              <a:off x="6842083" y="1041295"/>
              <a:ext cx="2256003" cy="16556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41" name="직사각형 40"/>
            <p:cNvSpPr/>
            <p:nvPr/>
          </p:nvSpPr>
          <p:spPr>
            <a:xfrm flipH="1">
              <a:off x="7706915" y="843154"/>
              <a:ext cx="601556" cy="20004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H/W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 flipH="1">
              <a:off x="6845126" y="1116285"/>
              <a:ext cx="707580" cy="14417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Ubuntu" pitchFamily="34" charset="0"/>
                </a:rPr>
                <a:t>MCU</a:t>
              </a: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en-US" altLang="ko-KR" sz="800" b="1" dirty="0">
                <a:solidFill>
                  <a:schemeClr val="tx1"/>
                </a:solidFill>
                <a:latin typeface="Ubuntu" pitchFamily="34" charset="0"/>
              </a:endParaRPr>
            </a:p>
            <a:p>
              <a:pPr algn="ctr"/>
              <a:endParaRPr lang="ko-KR" altLang="en-US" sz="800" b="1" dirty="0">
                <a:solidFill>
                  <a:schemeClr val="tx1"/>
                </a:solidFill>
                <a:latin typeface="Ubuntu" pitchFamily="34" charset="0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 flipH="1">
              <a:off x="8452400" y="141133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Power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 flipH="1">
              <a:off x="8452402" y="1668787"/>
              <a:ext cx="644094" cy="152512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Sensor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 flipH="1">
              <a:off x="8455232" y="1904426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Blue</a:t>
              </a:r>
            </a:p>
            <a:p>
              <a:pPr algn="ctr"/>
              <a:r>
                <a:rPr lang="en-US" altLang="ko-KR" sz="800" b="1" dirty="0">
                  <a:latin typeface="Ubuntu" pitchFamily="34" charset="0"/>
                </a:rPr>
                <a:t>Tooth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48" name="직선 화살표 연결선 47"/>
            <p:cNvCxnSpPr/>
            <p:nvPr/>
          </p:nvCxnSpPr>
          <p:spPr>
            <a:xfrm rot="10800000">
              <a:off x="7279160" y="2046083"/>
              <a:ext cx="279108" cy="262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47" idx="3"/>
            </p:cNvCxnSpPr>
            <p:nvPr/>
          </p:nvCxnSpPr>
          <p:spPr>
            <a:xfrm rot="10800000" flipV="1">
              <a:off x="7569844" y="2046929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43" idx="3"/>
            </p:cNvCxnSpPr>
            <p:nvPr/>
          </p:nvCxnSpPr>
          <p:spPr>
            <a:xfrm>
              <a:off x="7558268" y="1481559"/>
              <a:ext cx="894132" cy="427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/>
            <p:cNvSpPr/>
            <p:nvPr/>
          </p:nvSpPr>
          <p:spPr>
            <a:xfrm flipH="1" flipV="1">
              <a:off x="6841772" y="1759352"/>
              <a:ext cx="425511" cy="681407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ADC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 flipH="1">
              <a:off x="7706785" y="1584139"/>
              <a:ext cx="575209" cy="32027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OP Amp</a:t>
              </a:r>
            </a:p>
            <a:p>
              <a:pPr algn="ctr"/>
              <a:r>
                <a:rPr lang="en-US" altLang="ko-KR" sz="800" b="1" dirty="0">
                  <a:solidFill>
                    <a:srgbClr val="FF0000"/>
                  </a:solidFill>
                  <a:latin typeface="Ubuntu" pitchFamily="34" charset="0"/>
                </a:rPr>
                <a:t>Filter</a:t>
              </a:r>
              <a:endParaRPr lang="ko-KR" altLang="en-US" sz="800" b="1" dirty="0">
                <a:solidFill>
                  <a:srgbClr val="FF0000"/>
                </a:solidFill>
                <a:latin typeface="Ubuntu" pitchFamily="34" charset="0"/>
              </a:endParaRPr>
            </a:p>
          </p:txBody>
        </p:sp>
        <p:cxnSp>
          <p:nvCxnSpPr>
            <p:cNvPr id="53" name="직선 화살표 연결선 52"/>
            <p:cNvCxnSpPr>
              <a:stCxn id="52" idx="1"/>
              <a:endCxn id="46" idx="3"/>
            </p:cNvCxnSpPr>
            <p:nvPr/>
          </p:nvCxnSpPr>
          <p:spPr>
            <a:xfrm>
              <a:off x="8281994" y="1744277"/>
              <a:ext cx="170408" cy="76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/>
            <p:cNvSpPr/>
            <p:nvPr/>
          </p:nvSpPr>
          <p:spPr>
            <a:xfrm flipH="1">
              <a:off x="8455232" y="2288315"/>
              <a:ext cx="642854" cy="285008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>
                  <a:latin typeface="Ubuntu" pitchFamily="34" charset="0"/>
                </a:rPr>
                <a:t>ISP</a:t>
              </a:r>
              <a:br>
                <a:rPr lang="en-US" altLang="ko-KR" sz="600" b="1" dirty="0">
                  <a:latin typeface="Ubuntu" pitchFamily="34" charset="0"/>
                </a:rPr>
              </a:br>
              <a:r>
                <a:rPr lang="en-US" altLang="ko-KR" sz="600" b="1" dirty="0">
                  <a:latin typeface="Ubuntu" pitchFamily="34" charset="0"/>
                </a:rPr>
                <a:t>Downloader</a:t>
              </a:r>
              <a:endParaRPr lang="ko-KR" altLang="en-US" sz="600" b="1" dirty="0">
                <a:latin typeface="Ubuntu" pitchFamily="34" charset="0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 flipH="1">
              <a:off x="8452400" y="1170185"/>
              <a:ext cx="644094" cy="149006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Ubuntu" pitchFamily="34" charset="0"/>
                </a:rPr>
                <a:t>Motor</a:t>
              </a:r>
              <a:endParaRPr lang="ko-KR" altLang="en-US" sz="800" b="1" dirty="0">
                <a:latin typeface="Ubuntu" pitchFamily="34" charset="0"/>
              </a:endParaRPr>
            </a:p>
          </p:txBody>
        </p:sp>
        <p:cxnSp>
          <p:nvCxnSpPr>
            <p:cNvPr id="56" name="직선 화살표 연결선 55"/>
            <p:cNvCxnSpPr/>
            <p:nvPr/>
          </p:nvCxnSpPr>
          <p:spPr>
            <a:xfrm rot="10800000" flipV="1">
              <a:off x="7571774" y="2419248"/>
              <a:ext cx="885389" cy="178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55" idx="3"/>
            </p:cNvCxnSpPr>
            <p:nvPr/>
          </p:nvCxnSpPr>
          <p:spPr>
            <a:xfrm rot="10800000" flipV="1">
              <a:off x="7569844" y="1244688"/>
              <a:ext cx="882557" cy="537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/>
            <p:nvPr/>
          </p:nvCxnSpPr>
          <p:spPr>
            <a:xfrm flipV="1">
              <a:off x="7280476" y="1862720"/>
              <a:ext cx="433075" cy="8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직사각형 58"/>
          <p:cNvSpPr/>
          <p:nvPr/>
        </p:nvSpPr>
        <p:spPr>
          <a:xfrm>
            <a:off x="949124" y="5602148"/>
            <a:ext cx="7211028" cy="7292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92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개발 환경 및 개발 방법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텍스트 개체 틀 2"/>
          <p:cNvSpPr txBox="1">
            <a:spLocks/>
          </p:cNvSpPr>
          <p:nvPr/>
        </p:nvSpPr>
        <p:spPr>
          <a:xfrm>
            <a:off x="1462759" y="1569925"/>
            <a:ext cx="4260258" cy="630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24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Hardware</a:t>
            </a:r>
            <a:endParaRPr lang="ko-KR" altLang="en-US" sz="24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41542" y="2403835"/>
            <a:ext cx="1423448" cy="970961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43113" y="3376367"/>
            <a:ext cx="1423448" cy="970961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443113" y="4348898"/>
            <a:ext cx="1423448" cy="970961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444684" y="5322627"/>
            <a:ext cx="1423448" cy="970961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875987" y="2405406"/>
            <a:ext cx="3731444" cy="970961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MCU : </a:t>
            </a:r>
            <a:r>
              <a:rPr lang="en-US" altLang="ko-KR" dirty="0" err="1">
                <a:solidFill>
                  <a:schemeClr val="tx1"/>
                </a:solidFill>
              </a:rPr>
              <a:t>atmega</a:t>
            </a:r>
            <a:r>
              <a:rPr lang="en-US" altLang="ko-KR" dirty="0">
                <a:solidFill>
                  <a:schemeClr val="tx1"/>
                </a:solidFill>
              </a:rPr>
              <a:t> 16a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77558" y="3377938"/>
            <a:ext cx="3731444" cy="970961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Op-amp : LMC 6484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77558" y="4350469"/>
            <a:ext cx="3731444" cy="970961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Accelerometer </a:t>
            </a:r>
            <a:r>
              <a:rPr lang="en-US" altLang="ko-KR" dirty="0">
                <a:solidFill>
                  <a:schemeClr val="tx1"/>
                </a:solidFill>
              </a:rPr>
              <a:t>: ADXL 355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70076" y="5322627"/>
            <a:ext cx="3731444" cy="970961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Armband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 descr="이미지 84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8346" y="4463358"/>
            <a:ext cx="1104522" cy="7152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24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19" name="그림 18" descr="이미지 85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69948" y="5477347"/>
            <a:ext cx="624690" cy="624689"/>
          </a:xfrm>
          <a:prstGeom prst="rect">
            <a:avLst/>
          </a:prstGeom>
        </p:spPr>
      </p:pic>
      <p:pic>
        <p:nvPicPr>
          <p:cNvPr id="22" name="그림 21" descr="이미지 92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983" y="3418631"/>
            <a:ext cx="1333468" cy="910301"/>
          </a:xfrm>
          <a:prstGeom prst="rect">
            <a:avLst/>
          </a:prstGeom>
        </p:spPr>
      </p:pic>
      <p:pic>
        <p:nvPicPr>
          <p:cNvPr id="23" name="그림 22" descr="이미지 927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46429" y="2499063"/>
            <a:ext cx="1238492" cy="80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59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개발 환경 및 개발 방법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텍스트 개체 틀 2"/>
          <p:cNvSpPr txBox="1">
            <a:spLocks/>
          </p:cNvSpPr>
          <p:nvPr/>
        </p:nvSpPr>
        <p:spPr>
          <a:xfrm>
            <a:off x="1462759" y="1569925"/>
            <a:ext cx="4260258" cy="630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24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Software</a:t>
            </a:r>
            <a:endParaRPr lang="ko-KR" altLang="en-US" sz="24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2290528" y="3666650"/>
            <a:ext cx="6328259" cy="2585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just" defTabSz="914400" rtl="0" eaLnBrk="1" fontAlgn="auto" latinLnBrk="1" hangingPunct="1">
              <a:lnSpc>
                <a:spcPts val="7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latin typeface="나눔고딕" pitchFamily="50" charset="-127"/>
                <a:ea typeface="나눔고딕" pitchFamily="50" charset="-127"/>
                <a:cs typeface="+mj-cs"/>
              </a:rPr>
              <a:t>   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  <a:cs typeface="+mj-cs"/>
              </a:rPr>
              <a:t>송신 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  <a:cs typeface="+mj-cs"/>
              </a:rPr>
              <a:t> :  3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  <a:cs typeface="+mj-cs"/>
              </a:rPr>
              <a:t>축 가속도 </a:t>
            </a:r>
            <a:r>
              <a:rPr lang="ko-KR" altLang="en-US" sz="2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센서의 값을 지속적으로 전송</a:t>
            </a:r>
            <a:endParaRPr lang="en-US" altLang="ko-KR" sz="20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  <a:p>
            <a:pPr marL="0" marR="0" lvl="0" indent="0" algn="just" defTabSz="914400" rtl="0" eaLnBrk="1" fontAlgn="auto" latinLnBrk="1" hangingPunct="1">
              <a:lnSpc>
                <a:spcPts val="7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j-cs"/>
              </a:rPr>
              <a:t>   수신  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  <a:cs typeface="+mj-cs"/>
              </a:rPr>
              <a:t>:  </a:t>
            </a:r>
            <a:r>
              <a:rPr lang="ko-KR" altLang="en-US" sz="2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수신한 제스처 </a:t>
            </a:r>
            <a:r>
              <a:rPr lang="en-US" altLang="ko-KR" sz="2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Data</a:t>
            </a:r>
            <a:r>
              <a:rPr lang="ko-KR" altLang="en-US" sz="2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를 분류하여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  <a:cs typeface="+mj-cs"/>
              </a:rPr>
              <a:t> 각 상황을 </a:t>
            </a:r>
            <a:endParaRPr lang="en-US" altLang="ko-KR" sz="2000" dirty="0">
              <a:latin typeface="나눔고딕" pitchFamily="50" charset="-127"/>
              <a:ea typeface="나눔고딕" pitchFamily="50" charset="-127"/>
              <a:cs typeface="+mj-cs"/>
            </a:endParaRPr>
          </a:p>
          <a:p>
            <a:pPr marL="0" marR="0" lvl="0" indent="0" algn="just" defTabSz="914400" rtl="0" eaLnBrk="1" fontAlgn="auto" latinLnBrk="1" hangingPunct="1">
              <a:lnSpc>
                <a:spcPts val="7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latin typeface="나눔고딕" pitchFamily="50" charset="-127"/>
                <a:ea typeface="나눔고딕" pitchFamily="50" charset="-127"/>
                <a:cs typeface="+mj-cs"/>
              </a:rPr>
              <a:t>              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  <a:cs typeface="+mj-cs"/>
              </a:rPr>
              <a:t> 파악하고 게임의 입력 값으로 사용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j-cs"/>
            </a:endParaRPr>
          </a:p>
          <a:p>
            <a:pPr marL="0" marR="0" lvl="0" indent="0" algn="just" defTabSz="914400" rtl="0" eaLnBrk="1" fontAlgn="auto" latinLnBrk="1" hangingPunct="1">
              <a:lnSpc>
                <a:spcPts val="7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000" dirty="0">
                <a:latin typeface="나눔고딕" pitchFamily="50" charset="-127"/>
                <a:ea typeface="나눔고딕" pitchFamily="50" charset="-127"/>
                <a:cs typeface="+mj-cs"/>
              </a:rPr>
              <a:t>   </a:t>
            </a:r>
            <a:endParaRPr lang="en-US" altLang="ko-KR" sz="2000" b="1" dirty="0">
              <a:solidFill>
                <a:schemeClr val="accent2">
                  <a:lumMod val="75000"/>
                </a:schemeClr>
              </a:solidFill>
              <a:latin typeface="나눔고딕" pitchFamily="50" charset="-127"/>
              <a:ea typeface="나눔고딕" pitchFamily="50" charset="-127"/>
              <a:cs typeface="+mj-cs"/>
            </a:endParaRPr>
          </a:p>
          <a:p>
            <a:pPr marL="0" marR="0" lvl="0" indent="0" algn="just" defTabSz="914400" rtl="0" eaLnBrk="1" fontAlgn="auto" latinLnBrk="1" hangingPunct="1">
              <a:lnSpc>
                <a:spcPts val="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j-cs"/>
            </a:endParaRPr>
          </a:p>
          <a:p>
            <a:pPr marL="0" marR="0" lvl="0" indent="0" algn="just" defTabSz="914400" rtl="0" eaLnBrk="1" fontAlgn="auto" latinLnBrk="1" hangingPunct="1">
              <a:lnSpc>
                <a:spcPts val="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19" name="직사각형 18"/>
          <p:cNvSpPr/>
          <p:nvPr/>
        </p:nvSpPr>
        <p:spPr>
          <a:xfrm flipH="1">
            <a:off x="2134656" y="2833738"/>
            <a:ext cx="109095" cy="126748"/>
          </a:xfrm>
          <a:prstGeom prst="rect">
            <a:avLst/>
          </a:prstGeom>
          <a:solidFill>
            <a:srgbClr val="EC745B"/>
          </a:solidFill>
          <a:ln>
            <a:solidFill>
              <a:srgbClr val="EC7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flipH="1">
            <a:off x="2134656" y="3728525"/>
            <a:ext cx="109095" cy="126748"/>
          </a:xfrm>
          <a:prstGeom prst="rect">
            <a:avLst/>
          </a:prstGeom>
          <a:solidFill>
            <a:srgbClr val="EC745B"/>
          </a:solidFill>
          <a:ln>
            <a:solidFill>
              <a:srgbClr val="EC7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25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559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개발 환경 및 개발 방법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텍스트 개체 틀 2"/>
          <p:cNvSpPr txBox="1">
            <a:spLocks/>
          </p:cNvSpPr>
          <p:nvPr/>
        </p:nvSpPr>
        <p:spPr>
          <a:xfrm>
            <a:off x="1471636" y="1660952"/>
            <a:ext cx="4260258" cy="630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24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Software</a:t>
            </a:r>
            <a:endParaRPr lang="ko-KR" altLang="en-US" sz="24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26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44259" y="2590266"/>
            <a:ext cx="1429608" cy="468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구분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821202" y="2591838"/>
            <a:ext cx="1795106" cy="468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언어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879356" y="2597811"/>
            <a:ext cx="1941845" cy="468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개발환경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444258" y="3059537"/>
            <a:ext cx="1428099" cy="468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콘텐츠</a:t>
            </a:r>
            <a:endParaRPr lang="ko-KR" altLang="en-US" sz="16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819693" y="3061109"/>
            <a:ext cx="1795106" cy="468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496F74"/>
                </a:solidFill>
                <a:latin typeface="Ubuntu" pitchFamily="34" charset="0"/>
              </a:rPr>
              <a:t>C#</a:t>
            </a:r>
            <a:endParaRPr lang="ko-KR" altLang="en-US" sz="16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877847" y="3067081"/>
            <a:ext cx="1941845" cy="469131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496F74"/>
                </a:solidFill>
                <a:latin typeface="Ubuntu" pitchFamily="34" charset="0"/>
              </a:rPr>
              <a:t>Unity</a:t>
            </a:r>
            <a:endParaRPr lang="ko-KR" altLang="en-US" sz="16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44259" y="3528809"/>
            <a:ext cx="1435643" cy="468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496F74"/>
                </a:solidFill>
                <a:latin typeface="Ubuntu" pitchFamily="34" charset="0"/>
              </a:rPr>
              <a:t>Emulator</a:t>
            </a:r>
            <a:endParaRPr lang="ko-KR" altLang="en-US" sz="16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827237" y="3530381"/>
            <a:ext cx="1786551" cy="468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496F74"/>
                </a:solidFill>
                <a:latin typeface="Ubuntu" pitchFamily="34" charset="0"/>
              </a:rPr>
              <a:t>C++</a:t>
            </a:r>
            <a:endParaRPr lang="ko-KR" altLang="en-US" sz="16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876338" y="3527301"/>
            <a:ext cx="1941845" cy="468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496F74"/>
                </a:solidFill>
                <a:latin typeface="Ubuntu" pitchFamily="34" charset="0"/>
              </a:rPr>
              <a:t>Visual Studio</a:t>
            </a:r>
            <a:endParaRPr lang="ko-KR" altLang="en-US" sz="16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444259" y="4001098"/>
            <a:ext cx="1428099" cy="468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496F74"/>
                </a:solidFill>
                <a:latin typeface="Ubuntu" pitchFamily="34" charset="0"/>
              </a:rPr>
              <a:t>Firm ware</a:t>
            </a:r>
            <a:endParaRPr lang="ko-KR" altLang="en-US" sz="16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819693" y="4002670"/>
            <a:ext cx="1795106" cy="468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496F74"/>
                </a:solidFill>
                <a:latin typeface="Ubuntu" pitchFamily="34" charset="0"/>
              </a:rPr>
              <a:t>C</a:t>
            </a:r>
            <a:endParaRPr lang="ko-KR" altLang="en-US" sz="16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877847" y="4008643"/>
            <a:ext cx="1941845" cy="468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rgbClr val="496F74"/>
                </a:solidFill>
                <a:latin typeface="Ubuntu" pitchFamily="34" charset="0"/>
              </a:rPr>
              <a:t>AVRStudio</a:t>
            </a:r>
            <a:endParaRPr lang="ko-KR" altLang="en-US" sz="16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447401" y="4470369"/>
            <a:ext cx="1423448" cy="468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회로도 설계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818184" y="4471941"/>
            <a:ext cx="1795106" cy="468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496F74"/>
                </a:solidFill>
              </a:rPr>
              <a:t>-</a:t>
            </a:r>
            <a:endParaRPr lang="ko-KR" altLang="en-US" b="1" dirty="0">
              <a:solidFill>
                <a:srgbClr val="496F74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876338" y="4477913"/>
            <a:ext cx="1941845" cy="469131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rgbClr val="496F74"/>
                </a:solidFill>
                <a:latin typeface="Ubuntu" pitchFamily="34" charset="0"/>
              </a:rPr>
              <a:t>OrCad</a:t>
            </a:r>
            <a:endParaRPr lang="ko-KR" altLang="en-US" sz="1600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44259" y="4939641"/>
            <a:ext cx="1434134" cy="468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PCB</a:t>
            </a:r>
            <a:r>
              <a:rPr lang="en-US" altLang="ko-KR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825728" y="4941213"/>
            <a:ext cx="1786551" cy="468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496F74"/>
                </a:solidFill>
              </a:rPr>
              <a:t>-</a:t>
            </a:r>
            <a:endParaRPr lang="ko-KR" altLang="en-US" b="1" dirty="0">
              <a:solidFill>
                <a:srgbClr val="496F74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874829" y="4938133"/>
            <a:ext cx="1941845" cy="4680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496F74"/>
                </a:solidFill>
                <a:latin typeface="Ubuntu" pitchFamily="34" charset="0"/>
              </a:rPr>
              <a:t>PADs</a:t>
            </a:r>
            <a:endParaRPr lang="ko-KR" altLang="en-US" sz="1600" b="1" dirty="0">
              <a:solidFill>
                <a:srgbClr val="496F74"/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559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개발 환경 및 개발 방법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텍스트 개체 틀 2"/>
          <p:cNvSpPr txBox="1">
            <a:spLocks/>
          </p:cNvSpPr>
          <p:nvPr/>
        </p:nvSpPr>
        <p:spPr>
          <a:xfrm>
            <a:off x="1462759" y="1569925"/>
            <a:ext cx="4260258" cy="630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ko-KR" sz="24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Software</a:t>
            </a:r>
            <a:endParaRPr lang="ko-KR" altLang="en-US" sz="24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27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20956" y="2272428"/>
            <a:ext cx="2511345" cy="1471074"/>
          </a:xfrm>
          <a:prstGeom prst="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10" name="TextBox 9"/>
          <p:cNvSpPr txBox="1"/>
          <p:nvPr/>
        </p:nvSpPr>
        <p:spPr>
          <a:xfrm>
            <a:off x="3847707" y="2263384"/>
            <a:ext cx="2161331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Game Service</a:t>
            </a:r>
          </a:p>
          <a:p>
            <a:pPr algn="ctr">
              <a:lnSpc>
                <a:spcPts val="2700"/>
              </a:lnSpc>
              <a:buFontTx/>
              <a:buChar char="-"/>
            </a:pP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 Data</a:t>
            </a:r>
          </a:p>
          <a:p>
            <a:pPr algn="ctr">
              <a:lnSpc>
                <a:spcPts val="2700"/>
              </a:lnSpc>
            </a:pP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Alignment</a:t>
            </a:r>
          </a:p>
          <a:p>
            <a:pPr algn="ctr">
              <a:lnSpc>
                <a:spcPts val="2700"/>
              </a:lnSpc>
              <a:buFontTx/>
              <a:buChar char="-"/>
            </a:pP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Threshold</a:t>
            </a:r>
          </a:p>
          <a:p>
            <a:pPr algn="ctr">
              <a:lnSpc>
                <a:spcPts val="2700"/>
              </a:lnSpc>
            </a:pPr>
            <a:endParaRPr lang="ko-KR" altLang="en-US" sz="1400" b="1" dirty="0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12" name="왼쪽/오른쪽 화살표 11"/>
          <p:cNvSpPr/>
          <p:nvPr/>
        </p:nvSpPr>
        <p:spPr>
          <a:xfrm>
            <a:off x="6328198" y="2575140"/>
            <a:ext cx="591508" cy="324975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496F74"/>
              </a:solidFill>
            </a:endParaRPr>
          </a:p>
        </p:txBody>
      </p:sp>
      <p:sp>
        <p:nvSpPr>
          <p:cNvPr id="13" name="왼쪽/오른쪽 화살표 12"/>
          <p:cNvSpPr/>
          <p:nvPr/>
        </p:nvSpPr>
        <p:spPr>
          <a:xfrm>
            <a:off x="6328198" y="3234534"/>
            <a:ext cx="591508" cy="324975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496F74"/>
              </a:solidFill>
            </a:endParaRPr>
          </a:p>
        </p:txBody>
      </p:sp>
      <p:sp>
        <p:nvSpPr>
          <p:cNvPr id="14" name="왼쪽/오른쪽 화살표 13"/>
          <p:cNvSpPr/>
          <p:nvPr/>
        </p:nvSpPr>
        <p:spPr>
          <a:xfrm>
            <a:off x="3040264" y="2575140"/>
            <a:ext cx="591508" cy="324975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496F74"/>
              </a:solidFill>
            </a:endParaRPr>
          </a:p>
        </p:txBody>
      </p:sp>
      <p:sp>
        <p:nvSpPr>
          <p:cNvPr id="15" name="왼쪽/오른쪽 화살표 14"/>
          <p:cNvSpPr/>
          <p:nvPr/>
        </p:nvSpPr>
        <p:spPr>
          <a:xfrm>
            <a:off x="3040264" y="3234534"/>
            <a:ext cx="591508" cy="324975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496F74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87762" y="2272428"/>
            <a:ext cx="1611519" cy="655172"/>
          </a:xfrm>
          <a:prstGeom prst="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17" name="직사각형 16"/>
          <p:cNvSpPr/>
          <p:nvPr/>
        </p:nvSpPr>
        <p:spPr>
          <a:xfrm>
            <a:off x="6987762" y="3176266"/>
            <a:ext cx="1611519" cy="655172"/>
          </a:xfrm>
          <a:prstGeom prst="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21" name="TextBox 20"/>
          <p:cNvSpPr txBox="1"/>
          <p:nvPr/>
        </p:nvSpPr>
        <p:spPr>
          <a:xfrm>
            <a:off x="6990860" y="2198503"/>
            <a:ext cx="1617276" cy="1080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Delay &amp; </a:t>
            </a:r>
            <a:br>
              <a:rPr lang="en-US" altLang="ko-KR" sz="1400" b="1" dirty="0">
                <a:latin typeface="Ubuntu" pitchFamily="34" charset="0"/>
                <a:ea typeface="나눔고딕" pitchFamily="50" charset="-127"/>
              </a:rPr>
            </a:b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Game Control</a:t>
            </a:r>
          </a:p>
          <a:p>
            <a:pPr algn="ctr">
              <a:lnSpc>
                <a:spcPts val="2700"/>
              </a:lnSpc>
            </a:pPr>
            <a:endParaRPr lang="ko-KR" altLang="en-US" sz="1400" b="1" dirty="0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90860" y="3102302"/>
            <a:ext cx="1617276" cy="1080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Data</a:t>
            </a:r>
            <a:br>
              <a:rPr lang="en-US" altLang="ko-KR" sz="1400" b="1" dirty="0">
                <a:latin typeface="Ubuntu" pitchFamily="34" charset="0"/>
                <a:ea typeface="나눔고딕" pitchFamily="50" charset="-127"/>
              </a:rPr>
            </a:b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acquisition</a:t>
            </a:r>
          </a:p>
          <a:p>
            <a:pPr algn="ctr">
              <a:lnSpc>
                <a:spcPts val="2700"/>
              </a:lnSpc>
            </a:pPr>
            <a:endParaRPr lang="ko-KR" altLang="en-US" sz="1400" b="1" dirty="0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36864" y="2272428"/>
            <a:ext cx="1611519" cy="655172"/>
          </a:xfrm>
          <a:prstGeom prst="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27" name="직사각형 26"/>
          <p:cNvSpPr/>
          <p:nvPr/>
        </p:nvSpPr>
        <p:spPr>
          <a:xfrm>
            <a:off x="1336864" y="3176266"/>
            <a:ext cx="1611519" cy="655172"/>
          </a:xfrm>
          <a:prstGeom prst="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24" name="TextBox 23"/>
          <p:cNvSpPr txBox="1"/>
          <p:nvPr/>
        </p:nvSpPr>
        <p:spPr>
          <a:xfrm>
            <a:off x="1349033" y="2405222"/>
            <a:ext cx="1617276" cy="734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Interaction</a:t>
            </a:r>
          </a:p>
          <a:p>
            <a:pPr algn="ctr">
              <a:lnSpc>
                <a:spcPts val="2700"/>
              </a:lnSpc>
            </a:pPr>
            <a:endParaRPr lang="ko-KR" altLang="en-US" sz="1400" b="1" dirty="0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13232" y="3116684"/>
            <a:ext cx="1881244" cy="1080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Communication</a:t>
            </a:r>
            <a:br>
              <a:rPr lang="en-US" altLang="ko-KR" sz="1400" b="1" dirty="0">
                <a:latin typeface="Ubuntu" pitchFamily="34" charset="0"/>
                <a:ea typeface="나눔고딕" pitchFamily="50" charset="-127"/>
              </a:rPr>
            </a:b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Service Function</a:t>
            </a:r>
          </a:p>
          <a:p>
            <a:pPr algn="ctr">
              <a:lnSpc>
                <a:spcPts val="2700"/>
              </a:lnSpc>
            </a:pPr>
            <a:endParaRPr lang="ko-KR" altLang="en-US" sz="1400" b="1" dirty="0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58844" y="2163780"/>
            <a:ext cx="7623017" cy="177447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noFill/>
            </a:endParaRPr>
          </a:p>
        </p:txBody>
      </p:sp>
      <p:sp>
        <p:nvSpPr>
          <p:cNvPr id="29" name="왼쪽/오른쪽 화살표 28"/>
          <p:cNvSpPr/>
          <p:nvPr/>
        </p:nvSpPr>
        <p:spPr>
          <a:xfrm rot="5400000">
            <a:off x="4716259" y="4133558"/>
            <a:ext cx="467987" cy="347946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496F74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719447" y="4830038"/>
            <a:ext cx="2511345" cy="1471074"/>
          </a:xfrm>
          <a:prstGeom prst="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5" name="TextBox 44"/>
          <p:cNvSpPr txBox="1"/>
          <p:nvPr/>
        </p:nvSpPr>
        <p:spPr>
          <a:xfrm>
            <a:off x="3714118" y="4803085"/>
            <a:ext cx="2503802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Main Function</a:t>
            </a:r>
          </a:p>
          <a:p>
            <a:pPr algn="ctr">
              <a:lnSpc>
                <a:spcPts val="2700"/>
              </a:lnSpc>
              <a:buFontTx/>
              <a:buChar char="-"/>
            </a:pP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Start &amp; Stop</a:t>
            </a:r>
          </a:p>
          <a:p>
            <a:pPr algn="ctr">
              <a:lnSpc>
                <a:spcPts val="2700"/>
              </a:lnSpc>
              <a:buFontTx/>
              <a:buChar char="-"/>
            </a:pP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 Initialization</a:t>
            </a:r>
          </a:p>
          <a:p>
            <a:pPr>
              <a:lnSpc>
                <a:spcPts val="2700"/>
              </a:lnSpc>
            </a:pP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          - Transmit &amp; Receive</a:t>
            </a:r>
          </a:p>
          <a:p>
            <a:pPr algn="ctr">
              <a:lnSpc>
                <a:spcPts val="2700"/>
              </a:lnSpc>
            </a:pPr>
            <a:endParaRPr lang="ko-KR" altLang="en-US" sz="1400" b="1" dirty="0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46" name="왼쪽/오른쪽 화살표 45"/>
          <p:cNvSpPr/>
          <p:nvPr/>
        </p:nvSpPr>
        <p:spPr>
          <a:xfrm>
            <a:off x="6328198" y="5132750"/>
            <a:ext cx="591508" cy="324975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496F74"/>
              </a:solidFill>
            </a:endParaRPr>
          </a:p>
        </p:txBody>
      </p:sp>
      <p:sp>
        <p:nvSpPr>
          <p:cNvPr id="47" name="왼쪽/오른쪽 화살표 46"/>
          <p:cNvSpPr/>
          <p:nvPr/>
        </p:nvSpPr>
        <p:spPr>
          <a:xfrm>
            <a:off x="6328198" y="5792144"/>
            <a:ext cx="591508" cy="324975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496F74"/>
              </a:solidFill>
            </a:endParaRPr>
          </a:p>
        </p:txBody>
      </p:sp>
      <p:sp>
        <p:nvSpPr>
          <p:cNvPr id="48" name="왼쪽/오른쪽 화살표 47"/>
          <p:cNvSpPr/>
          <p:nvPr/>
        </p:nvSpPr>
        <p:spPr>
          <a:xfrm>
            <a:off x="3040264" y="5132750"/>
            <a:ext cx="591508" cy="324975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496F74"/>
              </a:solidFill>
            </a:endParaRPr>
          </a:p>
        </p:txBody>
      </p:sp>
      <p:sp>
        <p:nvSpPr>
          <p:cNvPr id="49" name="왼쪽/오른쪽 화살표 48"/>
          <p:cNvSpPr/>
          <p:nvPr/>
        </p:nvSpPr>
        <p:spPr>
          <a:xfrm>
            <a:off x="3040264" y="5792144"/>
            <a:ext cx="591508" cy="324975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496F74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034323" y="4830038"/>
            <a:ext cx="1611519" cy="655172"/>
          </a:xfrm>
          <a:prstGeom prst="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1" name="직사각형 50"/>
          <p:cNvSpPr/>
          <p:nvPr/>
        </p:nvSpPr>
        <p:spPr>
          <a:xfrm>
            <a:off x="7034323" y="5733876"/>
            <a:ext cx="1611519" cy="655172"/>
          </a:xfrm>
          <a:prstGeom prst="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2" name="TextBox 51"/>
          <p:cNvSpPr txBox="1"/>
          <p:nvPr/>
        </p:nvSpPr>
        <p:spPr>
          <a:xfrm>
            <a:off x="7037421" y="4750578"/>
            <a:ext cx="1617276" cy="1080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Wait</a:t>
            </a:r>
            <a:br>
              <a:rPr lang="en-US" altLang="ko-KR" sz="1400" b="1" dirty="0">
                <a:latin typeface="Ubuntu" pitchFamily="34" charset="0"/>
                <a:ea typeface="나눔고딕" pitchFamily="50" charset="-127"/>
              </a:rPr>
            </a:b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Function</a:t>
            </a:r>
          </a:p>
          <a:p>
            <a:pPr algn="ctr">
              <a:lnSpc>
                <a:spcPts val="2700"/>
              </a:lnSpc>
            </a:pPr>
            <a:endParaRPr lang="ko-KR" altLang="en-US" sz="1400" b="1" dirty="0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333141" y="4830038"/>
            <a:ext cx="1611519" cy="655172"/>
          </a:xfrm>
          <a:prstGeom prst="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4" name="직사각형 53"/>
          <p:cNvSpPr/>
          <p:nvPr/>
        </p:nvSpPr>
        <p:spPr>
          <a:xfrm>
            <a:off x="1333141" y="5733876"/>
            <a:ext cx="1611519" cy="655172"/>
          </a:xfrm>
          <a:prstGeom prst="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5" name="TextBox 54"/>
          <p:cNvSpPr txBox="1"/>
          <p:nvPr/>
        </p:nvSpPr>
        <p:spPr>
          <a:xfrm>
            <a:off x="1328311" y="4735598"/>
            <a:ext cx="1617276" cy="1080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Receive</a:t>
            </a:r>
            <a:br>
              <a:rPr lang="en-US" altLang="ko-KR" sz="1400" b="1" dirty="0">
                <a:latin typeface="Ubuntu" pitchFamily="34" charset="0"/>
                <a:ea typeface="나눔고딕" pitchFamily="50" charset="-127"/>
              </a:rPr>
            </a:b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Function</a:t>
            </a:r>
          </a:p>
          <a:p>
            <a:pPr algn="ctr">
              <a:lnSpc>
                <a:spcPts val="2700"/>
              </a:lnSpc>
            </a:pPr>
            <a:endParaRPr lang="ko-KR" altLang="en-US" sz="1400" b="1" dirty="0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96028" y="5653974"/>
            <a:ext cx="1881244" cy="1080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Board</a:t>
            </a:r>
            <a:br>
              <a:rPr lang="en-US" altLang="ko-KR" sz="1400" b="1" dirty="0">
                <a:latin typeface="Ubuntu" pitchFamily="34" charset="0"/>
                <a:ea typeface="나눔고딕" pitchFamily="50" charset="-127"/>
              </a:rPr>
            </a:b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Configuration</a:t>
            </a:r>
          </a:p>
          <a:p>
            <a:pPr algn="ctr">
              <a:lnSpc>
                <a:spcPts val="2700"/>
              </a:lnSpc>
            </a:pPr>
            <a:endParaRPr lang="ko-KR" altLang="en-US" sz="1400" b="1" dirty="0">
              <a:latin typeface="Ubuntu" pitchFamily="34" charset="0"/>
              <a:ea typeface="나눔고딕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48080" y="4707802"/>
            <a:ext cx="7660640" cy="1792586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noFill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10261" y="5658016"/>
            <a:ext cx="1680005" cy="1080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Accelerometer</a:t>
            </a:r>
            <a:br>
              <a:rPr lang="en-US" altLang="ko-KR" sz="1400" b="1" dirty="0">
                <a:latin typeface="Ubuntu" pitchFamily="34" charset="0"/>
                <a:ea typeface="나눔고딕" pitchFamily="50" charset="-127"/>
              </a:rPr>
            </a:br>
            <a:r>
              <a:rPr lang="en-US" altLang="ko-KR" sz="1400" b="1" dirty="0">
                <a:latin typeface="Ubuntu" pitchFamily="34" charset="0"/>
                <a:ea typeface="나눔고딕" pitchFamily="50" charset="-127"/>
              </a:rPr>
              <a:t>Function</a:t>
            </a:r>
          </a:p>
          <a:p>
            <a:pPr algn="ctr">
              <a:lnSpc>
                <a:spcPts val="2700"/>
              </a:lnSpc>
            </a:pPr>
            <a:endParaRPr lang="ko-KR" altLang="en-US" sz="1400" b="1" dirty="0">
              <a:latin typeface="Ubuntu" pitchFamily="34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4559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63565" y="229029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Persona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28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8513" y="367529"/>
            <a:ext cx="9784101" cy="5679687"/>
          </a:xfrm>
          <a:prstGeom prst="rect">
            <a:avLst/>
          </a:prstGeom>
        </p:spPr>
      </p:pic>
      <p:sp>
        <p:nvSpPr>
          <p:cNvPr id="9" name="텍스트 개체 틀 2"/>
          <p:cNvSpPr txBox="1">
            <a:spLocks/>
          </p:cNvSpPr>
          <p:nvPr/>
        </p:nvSpPr>
        <p:spPr>
          <a:xfrm>
            <a:off x="1663965" y="6047216"/>
            <a:ext cx="661475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Persona -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실제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사용자들의 행동 패턴과 특징을 수집하여 만들어진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다양한 사용자 유형을 대표하는 가상의 인물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169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6771580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Target research game controller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29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587" y="1093405"/>
            <a:ext cx="9788686" cy="540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76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401648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종합설계 개요</a:t>
            </a:r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1462759" y="1261645"/>
            <a:ext cx="4260258" cy="630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지난 발표에서의 지적 사항</a:t>
            </a:r>
          </a:p>
        </p:txBody>
      </p:sp>
      <p:sp>
        <p:nvSpPr>
          <p:cNvPr id="15" name="텍스트 개체 틀 2"/>
          <p:cNvSpPr txBox="1">
            <a:spLocks/>
          </p:cNvSpPr>
          <p:nvPr/>
        </p:nvSpPr>
        <p:spPr>
          <a:xfrm>
            <a:off x="1824093" y="1899038"/>
            <a:ext cx="6618083" cy="24250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ts val="2500"/>
              </a:lnSpc>
              <a:buFont typeface="Wingdings" pitchFamily="2" charset="2"/>
              <a:buChar char="§"/>
            </a:pPr>
            <a:r>
              <a:rPr lang="ko-KR" altLang="en-US" sz="1800" b="1" dirty="0">
                <a:latin typeface="나눔고딕" pitchFamily="50" charset="-127"/>
                <a:ea typeface="나눔고딕" pitchFamily="50" charset="-127"/>
              </a:rPr>
              <a:t>게임이 단순함</a:t>
            </a:r>
            <a:endParaRPr lang="en-US" altLang="ko-KR" sz="1800" b="1" dirty="0"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ts val="2500"/>
              </a:lnSpc>
              <a:buFont typeface="Wingdings" pitchFamily="2" charset="2"/>
              <a:buChar char="§"/>
            </a:pPr>
            <a:r>
              <a:rPr lang="ko-KR" altLang="en-US" sz="1800" b="1" dirty="0">
                <a:latin typeface="나눔고딕" pitchFamily="50" charset="-127"/>
                <a:ea typeface="나눔고딕" pitchFamily="50" charset="-127"/>
              </a:rPr>
              <a:t>인식속도 고려</a:t>
            </a:r>
            <a:endParaRPr lang="en-US" altLang="ko-KR" sz="1800" b="1" dirty="0"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ts val="2500"/>
              </a:lnSpc>
              <a:buFont typeface="Wingdings" pitchFamily="2" charset="2"/>
              <a:buChar char="§"/>
            </a:pPr>
            <a:r>
              <a:rPr lang="ko-KR" altLang="en-US" sz="1800" b="1" dirty="0">
                <a:latin typeface="나눔고딕" pitchFamily="50" charset="-127"/>
                <a:ea typeface="나눔고딕" pitchFamily="50" charset="-127"/>
              </a:rPr>
              <a:t>인식하는 수가 적음</a:t>
            </a:r>
            <a:endParaRPr lang="en-US" altLang="ko-KR" sz="18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7" name="텍스트 개체 틀 2"/>
          <p:cNvSpPr txBox="1">
            <a:spLocks/>
          </p:cNvSpPr>
          <p:nvPr/>
        </p:nvSpPr>
        <p:spPr>
          <a:xfrm>
            <a:off x="1462759" y="3620415"/>
            <a:ext cx="4260258" cy="630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지적 사항에 대한 답변</a:t>
            </a:r>
          </a:p>
        </p:txBody>
      </p:sp>
      <p:sp>
        <p:nvSpPr>
          <p:cNvPr id="9" name="텍스트 개체 틀 2"/>
          <p:cNvSpPr txBox="1">
            <a:spLocks/>
          </p:cNvSpPr>
          <p:nvPr/>
        </p:nvSpPr>
        <p:spPr>
          <a:xfrm>
            <a:off x="1824093" y="4259299"/>
            <a:ext cx="6618083" cy="24250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ts val="2500"/>
              </a:lnSpc>
              <a:buFont typeface="Wingdings" pitchFamily="2" charset="2"/>
              <a:buChar char="§"/>
            </a:pPr>
            <a:r>
              <a:rPr lang="ko-KR" altLang="en-US" sz="1800" b="1" dirty="0" err="1">
                <a:latin typeface="나눔고딕" pitchFamily="50" charset="-127"/>
                <a:ea typeface="나눔고딕" pitchFamily="50" charset="-127"/>
              </a:rPr>
              <a:t>테트리스</a:t>
            </a:r>
            <a:r>
              <a:rPr lang="ko-KR" altLang="en-US" sz="1800" b="1" dirty="0">
                <a:latin typeface="나눔고딕" pitchFamily="50" charset="-127"/>
                <a:ea typeface="나눔고딕" pitchFamily="50" charset="-127"/>
              </a:rPr>
              <a:t> 게임 뿐만 아니라 슈팅 게임과 같은 게임 </a:t>
            </a:r>
            <a:r>
              <a:rPr lang="ko-KR" altLang="en-US" sz="1800" b="1" dirty="0" err="1">
                <a:latin typeface="나눔고딕" pitchFamily="50" charset="-127"/>
                <a:ea typeface="나눔고딕" pitchFamily="50" charset="-127"/>
              </a:rPr>
              <a:t>콘텐츠</a:t>
            </a:r>
            <a:r>
              <a:rPr lang="ko-KR" altLang="en-US" sz="1800" b="1" dirty="0">
                <a:latin typeface="나눔고딕" pitchFamily="50" charset="-127"/>
                <a:ea typeface="나눔고딕" pitchFamily="50" charset="-127"/>
              </a:rPr>
              <a:t> 추가 구현</a:t>
            </a:r>
            <a:endParaRPr lang="en-US" altLang="ko-KR" sz="1800" b="1" dirty="0"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ts val="2500"/>
              </a:lnSpc>
              <a:buFont typeface="Wingdings" pitchFamily="2" charset="2"/>
              <a:buChar char="§"/>
            </a:pPr>
            <a:r>
              <a:rPr lang="ko-KR" altLang="en-US" sz="1800" b="1" dirty="0">
                <a:latin typeface="나눔고딕" pitchFamily="50" charset="-127"/>
                <a:ea typeface="나눔고딕" pitchFamily="50" charset="-127"/>
              </a:rPr>
              <a:t>팔의 움직임이 아닌 손목의 회전으로 디바이스의 인식 속도를 </a:t>
            </a:r>
            <a:endParaRPr lang="en-US" altLang="ko-KR" sz="1800" b="1" dirty="0"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ts val="2500"/>
              </a:lnSpc>
              <a:buNone/>
            </a:pPr>
            <a:r>
              <a:rPr lang="en-US" altLang="ko-KR" sz="1800" b="1" dirty="0"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800" b="1" dirty="0">
                <a:latin typeface="나눔고딕" pitchFamily="50" charset="-127"/>
                <a:ea typeface="나눔고딕" pitchFamily="50" charset="-127"/>
              </a:rPr>
              <a:t>높임</a:t>
            </a:r>
            <a:endParaRPr lang="en-US" altLang="ko-KR" sz="1800" b="1" dirty="0"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ts val="2500"/>
              </a:lnSpc>
              <a:buFont typeface="Wingdings" pitchFamily="2" charset="2"/>
              <a:buChar char="§"/>
            </a:pPr>
            <a:r>
              <a:rPr lang="ko-KR" altLang="en-US" sz="1800" b="1" dirty="0">
                <a:latin typeface="나눔고딕" pitchFamily="50" charset="-127"/>
                <a:ea typeface="나눔고딕" pitchFamily="50" charset="-127"/>
              </a:rPr>
              <a:t>실험을 통한 데이터 확인 후 가능한 제스처 추가로 고려</a:t>
            </a:r>
            <a:r>
              <a:rPr lang="en-US" altLang="ko-KR" sz="1800" b="1" dirty="0"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8213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727928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Game controller image map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30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4" y="1007892"/>
            <a:ext cx="8479580" cy="51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24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56987" y="375928"/>
            <a:ext cx="5044926" cy="5282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Wearable Device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31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4149" y="1198923"/>
            <a:ext cx="9145588" cy="515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7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56986" y="375928"/>
            <a:ext cx="5773977" cy="5282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Wearable device image map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32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46" r="1"/>
          <a:stretch/>
        </p:blipFill>
        <p:spPr>
          <a:xfrm>
            <a:off x="78822" y="1007891"/>
            <a:ext cx="8897640" cy="499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33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/>
          <p:cNvSpPr/>
          <p:nvPr/>
        </p:nvSpPr>
        <p:spPr>
          <a:xfrm>
            <a:off x="1968536" y="3705269"/>
            <a:ext cx="6055323" cy="210117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33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1986" y="9569"/>
            <a:ext cx="10475085" cy="6158286"/>
          </a:xfrm>
          <a:prstGeom prst="rect">
            <a:avLst/>
          </a:prstGeom>
        </p:spPr>
      </p:pic>
      <p:sp>
        <p:nvSpPr>
          <p:cNvPr id="10" name="텍스트 개체 틀 2"/>
          <p:cNvSpPr txBox="1">
            <a:spLocks/>
          </p:cNvSpPr>
          <p:nvPr/>
        </p:nvSpPr>
        <p:spPr>
          <a:xfrm>
            <a:off x="1803094" y="284488"/>
            <a:ext cx="5044926" cy="5282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Design Concept</a:t>
            </a:r>
          </a:p>
        </p:txBody>
      </p:sp>
    </p:spTree>
    <p:extLst>
      <p:ext uri="{BB962C8B-B14F-4D97-AF65-F5344CB8AC3E}">
        <p14:creationId xmlns:p14="http://schemas.microsoft.com/office/powerpoint/2010/main" val="3072007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8295984" y="132887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34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14" name="모서리가 둥근 직사각형 29"/>
          <p:cNvSpPr/>
          <p:nvPr/>
        </p:nvSpPr>
        <p:spPr>
          <a:xfrm>
            <a:off x="2664619" y="1759811"/>
            <a:ext cx="1626724" cy="885709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브레인스토밍</a:t>
            </a:r>
            <a:r>
              <a:rPr lang="en-US" altLang="ko-KR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아이디어 도출</a:t>
            </a:r>
            <a:r>
              <a:rPr lang="en-US" altLang="ko-KR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29"/>
          <p:cNvSpPr/>
          <p:nvPr/>
        </p:nvSpPr>
        <p:spPr>
          <a:xfrm>
            <a:off x="5848946" y="1759810"/>
            <a:ext cx="1266832" cy="885709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설문조사</a:t>
            </a:r>
            <a:r>
              <a:rPr lang="en-US" altLang="ko-KR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인터뷰</a:t>
            </a:r>
          </a:p>
        </p:txBody>
      </p:sp>
      <p:sp>
        <p:nvSpPr>
          <p:cNvPr id="17" name="모서리가 둥근 직사각형 29"/>
          <p:cNvSpPr/>
          <p:nvPr/>
        </p:nvSpPr>
        <p:spPr>
          <a:xfrm>
            <a:off x="7481264" y="3215869"/>
            <a:ext cx="1123963" cy="885709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퍼소나</a:t>
            </a:r>
            <a:r>
              <a:rPr lang="ko-KR" altLang="en-US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디자인 </a:t>
            </a:r>
          </a:p>
        </p:txBody>
      </p:sp>
      <p:sp>
        <p:nvSpPr>
          <p:cNvPr id="18" name="오른쪽 화살표 30"/>
          <p:cNvSpPr/>
          <p:nvPr/>
        </p:nvSpPr>
        <p:spPr>
          <a:xfrm>
            <a:off x="4630359" y="1983727"/>
            <a:ext cx="835154" cy="43787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모서리가 둥근 직사각형 29"/>
          <p:cNvSpPr/>
          <p:nvPr/>
        </p:nvSpPr>
        <p:spPr>
          <a:xfrm>
            <a:off x="5147228" y="3297925"/>
            <a:ext cx="1388197" cy="80575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고객 </a:t>
            </a:r>
            <a:r>
              <a:rPr lang="ko-KR" altLang="en-US" sz="16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여정맵</a:t>
            </a:r>
            <a:r>
              <a:rPr lang="ko-KR" altLang="en-US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디자인</a:t>
            </a:r>
          </a:p>
        </p:txBody>
      </p:sp>
      <p:sp>
        <p:nvSpPr>
          <p:cNvPr id="3" name="화살표: 굽음 2"/>
          <p:cNvSpPr/>
          <p:nvPr/>
        </p:nvSpPr>
        <p:spPr>
          <a:xfrm rot="5400000">
            <a:off x="7506471" y="2145664"/>
            <a:ext cx="821561" cy="717505"/>
          </a:xfrm>
          <a:prstGeom prst="bentArrow">
            <a:avLst>
              <a:gd name="adj1" fmla="val 27104"/>
              <a:gd name="adj2" fmla="val 30548"/>
              <a:gd name="adj3" fmla="val 41829"/>
              <a:gd name="adj4" fmla="val 4375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모서리가 둥근 직사각형 29"/>
          <p:cNvSpPr/>
          <p:nvPr/>
        </p:nvSpPr>
        <p:spPr>
          <a:xfrm>
            <a:off x="2207948" y="3316839"/>
            <a:ext cx="1941871" cy="80575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최종 디자인</a:t>
            </a:r>
            <a:r>
              <a:rPr lang="en-US" altLang="ko-KR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및 </a:t>
            </a:r>
            <a:endParaRPr lang="en-US" altLang="ko-KR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소재</a:t>
            </a:r>
            <a:r>
              <a:rPr lang="en-US" altLang="ko-KR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</a:p>
        </p:txBody>
      </p:sp>
      <p:sp>
        <p:nvSpPr>
          <p:cNvPr id="21" name="모서리가 둥근 직사각형 29"/>
          <p:cNvSpPr/>
          <p:nvPr/>
        </p:nvSpPr>
        <p:spPr>
          <a:xfrm>
            <a:off x="1030724" y="4810003"/>
            <a:ext cx="1941871" cy="80575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제품 스케치</a:t>
            </a:r>
          </a:p>
        </p:txBody>
      </p:sp>
      <p:sp>
        <p:nvSpPr>
          <p:cNvPr id="22" name="모서리가 둥근 직사각형 29"/>
          <p:cNvSpPr/>
          <p:nvPr/>
        </p:nvSpPr>
        <p:spPr>
          <a:xfrm>
            <a:off x="4350853" y="4810003"/>
            <a:ext cx="1116915" cy="80575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모델링</a:t>
            </a:r>
          </a:p>
        </p:txBody>
      </p:sp>
      <p:sp>
        <p:nvSpPr>
          <p:cNvPr id="23" name="모서리가 둥근 직사각형 29"/>
          <p:cNvSpPr/>
          <p:nvPr/>
        </p:nvSpPr>
        <p:spPr>
          <a:xfrm>
            <a:off x="6562617" y="4810003"/>
            <a:ext cx="1104651" cy="80575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목업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오른쪽 화살표 30"/>
          <p:cNvSpPr/>
          <p:nvPr/>
        </p:nvSpPr>
        <p:spPr>
          <a:xfrm rot="10800000">
            <a:off x="6722668" y="3411312"/>
            <a:ext cx="571353" cy="43787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오른쪽 화살표 30"/>
          <p:cNvSpPr/>
          <p:nvPr/>
        </p:nvSpPr>
        <p:spPr>
          <a:xfrm rot="10800000">
            <a:off x="4337063" y="3503082"/>
            <a:ext cx="571353" cy="43787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화살표: 굽음 25"/>
          <p:cNvSpPr/>
          <p:nvPr/>
        </p:nvSpPr>
        <p:spPr>
          <a:xfrm rot="5400000" flipV="1">
            <a:off x="1300249" y="3675661"/>
            <a:ext cx="821561" cy="730741"/>
          </a:xfrm>
          <a:prstGeom prst="bentArrow">
            <a:avLst>
              <a:gd name="adj1" fmla="val 27104"/>
              <a:gd name="adj2" fmla="val 30548"/>
              <a:gd name="adj3" fmla="val 41829"/>
              <a:gd name="adj4" fmla="val 4375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오른쪽 화살표 30"/>
          <p:cNvSpPr/>
          <p:nvPr/>
        </p:nvSpPr>
        <p:spPr>
          <a:xfrm>
            <a:off x="3296437" y="4993942"/>
            <a:ext cx="741643" cy="43787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오른쪽 화살표 30"/>
          <p:cNvSpPr/>
          <p:nvPr/>
        </p:nvSpPr>
        <p:spPr>
          <a:xfrm>
            <a:off x="5696995" y="4963767"/>
            <a:ext cx="671846" cy="43787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텍스트 개체 틀 2"/>
          <p:cNvSpPr txBox="1">
            <a:spLocks/>
          </p:cNvSpPr>
          <p:nvPr/>
        </p:nvSpPr>
        <p:spPr>
          <a:xfrm>
            <a:off x="1868911" y="335562"/>
            <a:ext cx="5044926" cy="5282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Design</a:t>
            </a:r>
            <a:r>
              <a:rPr lang="en-US" altLang="ko-KR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32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Sequence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174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8295984" y="132887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34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14" name="모서리가 둥근 직사각형 29"/>
          <p:cNvSpPr/>
          <p:nvPr/>
        </p:nvSpPr>
        <p:spPr>
          <a:xfrm>
            <a:off x="835820" y="3837825"/>
            <a:ext cx="1235867" cy="682806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Device</a:t>
            </a:r>
            <a:endParaRPr lang="ko-KR" altLang="en-US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모서리가 둥근 직사각형 29"/>
          <p:cNvSpPr/>
          <p:nvPr/>
        </p:nvSpPr>
        <p:spPr>
          <a:xfrm>
            <a:off x="3726450" y="2259985"/>
            <a:ext cx="1459110" cy="71961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New </a:t>
            </a:r>
            <a:r>
              <a:rPr lang="en-US" altLang="ko-KR" sz="16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SerialPoart</a:t>
            </a:r>
            <a:r>
              <a:rPr lang="en-US" altLang="ko-KR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()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오른쪽 화살표 30"/>
          <p:cNvSpPr/>
          <p:nvPr/>
        </p:nvSpPr>
        <p:spPr>
          <a:xfrm>
            <a:off x="2414954" y="3948697"/>
            <a:ext cx="511922" cy="43787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텍스트 개체 틀 2"/>
          <p:cNvSpPr txBox="1">
            <a:spLocks/>
          </p:cNvSpPr>
          <p:nvPr/>
        </p:nvSpPr>
        <p:spPr>
          <a:xfrm>
            <a:off x="1868911" y="335562"/>
            <a:ext cx="6346402" cy="5282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시스템 모듈 상세 설계 </a:t>
            </a:r>
            <a:r>
              <a:rPr lang="en-US" altLang="ko-KR" sz="32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(</a:t>
            </a:r>
            <a:r>
              <a:rPr lang="ko-KR" altLang="en-US" sz="32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시리얼 통신</a:t>
            </a:r>
            <a:r>
              <a:rPr lang="en-US" altLang="ko-KR" sz="32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)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모서리가 둥근 직사각형 29"/>
          <p:cNvSpPr/>
          <p:nvPr/>
        </p:nvSpPr>
        <p:spPr>
          <a:xfrm>
            <a:off x="3568381" y="3283504"/>
            <a:ext cx="1860300" cy="71961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SerialPort.Open</a:t>
            </a:r>
            <a:r>
              <a:rPr lang="en-US" altLang="ko-KR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()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모서리가 둥근 직사각형 29"/>
          <p:cNvSpPr/>
          <p:nvPr/>
        </p:nvSpPr>
        <p:spPr>
          <a:xfrm>
            <a:off x="3485943" y="5202001"/>
            <a:ext cx="2025176" cy="71961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SerialPort.ReadTo</a:t>
            </a:r>
            <a:r>
              <a:rPr lang="en-US" altLang="ko-KR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()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사각형: 둥근 모서리 1"/>
          <p:cNvSpPr/>
          <p:nvPr/>
        </p:nvSpPr>
        <p:spPr>
          <a:xfrm>
            <a:off x="3270143" y="1842915"/>
            <a:ext cx="2371725" cy="2543661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88077" y="1686274"/>
            <a:ext cx="1135856" cy="342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Start()</a:t>
            </a:r>
            <a:endParaRPr lang="ko-KR" altLang="en-US" dirty="0"/>
          </a:p>
        </p:txBody>
      </p:sp>
      <p:sp>
        <p:nvSpPr>
          <p:cNvPr id="33" name="사각형: 둥근 모서리 32"/>
          <p:cNvSpPr/>
          <p:nvPr/>
        </p:nvSpPr>
        <p:spPr>
          <a:xfrm>
            <a:off x="3270143" y="4864559"/>
            <a:ext cx="2371725" cy="1394501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888077" y="4715676"/>
            <a:ext cx="1135856" cy="342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Update()</a:t>
            </a:r>
            <a:endParaRPr lang="ko-KR" altLang="en-US" dirty="0"/>
          </a:p>
        </p:txBody>
      </p:sp>
      <p:sp>
        <p:nvSpPr>
          <p:cNvPr id="36" name="TextBox 5"/>
          <p:cNvSpPr txBox="1">
            <a:spLocks noChangeArrowheads="1"/>
          </p:cNvSpPr>
          <p:nvPr/>
        </p:nvSpPr>
        <p:spPr bwMode="auto">
          <a:xfrm>
            <a:off x="5707713" y="2259985"/>
            <a:ext cx="35988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SerialPort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ComPort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Baudrate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Parity,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DataBits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StopBits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5"/>
          <p:cNvSpPr txBox="1">
            <a:spLocks noChangeArrowheads="1"/>
          </p:cNvSpPr>
          <p:nvPr/>
        </p:nvSpPr>
        <p:spPr bwMode="auto">
          <a:xfrm>
            <a:off x="5726919" y="3474244"/>
            <a:ext cx="35988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SerialPort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열기</a:t>
            </a:r>
          </a:p>
        </p:txBody>
      </p:sp>
      <p:sp>
        <p:nvSpPr>
          <p:cNvPr id="38" name="TextBox 5"/>
          <p:cNvSpPr txBox="1">
            <a:spLocks noChangeArrowheads="1"/>
          </p:cNvSpPr>
          <p:nvPr/>
        </p:nvSpPr>
        <p:spPr bwMode="auto">
          <a:xfrm>
            <a:off x="5726919" y="5392741"/>
            <a:ext cx="3600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Device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부터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가져오기</a:t>
            </a:r>
          </a:p>
        </p:txBody>
      </p:sp>
    </p:spTree>
    <p:extLst>
      <p:ext uri="{BB962C8B-B14F-4D97-AF65-F5344CB8AC3E}">
        <p14:creationId xmlns:p14="http://schemas.microsoft.com/office/powerpoint/2010/main" val="1794418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8295984" y="132887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34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29" name="텍스트 개체 틀 2"/>
          <p:cNvSpPr txBox="1">
            <a:spLocks/>
          </p:cNvSpPr>
          <p:nvPr/>
        </p:nvSpPr>
        <p:spPr>
          <a:xfrm>
            <a:off x="1870346" y="292567"/>
            <a:ext cx="6010645" cy="5282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시스템 모듈 상세 설계 </a:t>
            </a:r>
            <a:r>
              <a:rPr lang="en-US" altLang="ko-KR" sz="32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(</a:t>
            </a:r>
            <a:r>
              <a:rPr lang="ko-KR" altLang="en-US" sz="3200" b="1" dirty="0" err="1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테트리스</a:t>
            </a:r>
            <a:r>
              <a:rPr lang="en-US" altLang="ko-KR" sz="32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)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모서리가 둥근 직사각형 29"/>
          <p:cNvSpPr/>
          <p:nvPr/>
        </p:nvSpPr>
        <p:spPr>
          <a:xfrm>
            <a:off x="4981813" y="4092951"/>
            <a:ext cx="1459110" cy="71961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PlayerInputManager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29"/>
          <p:cNvSpPr/>
          <p:nvPr/>
        </p:nvSpPr>
        <p:spPr>
          <a:xfrm>
            <a:off x="4875669" y="5498284"/>
            <a:ext cx="1861011" cy="71961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BlockMovementContoller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모서리가 둥근 직사각형 29"/>
          <p:cNvSpPr/>
          <p:nvPr/>
        </p:nvSpPr>
        <p:spPr>
          <a:xfrm>
            <a:off x="1044486" y="1465704"/>
            <a:ext cx="1459110" cy="71961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TetrisShape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모서리가 둥근 직사각형 29"/>
          <p:cNvSpPr/>
          <p:nvPr/>
        </p:nvSpPr>
        <p:spPr>
          <a:xfrm>
            <a:off x="2484806" y="2806274"/>
            <a:ext cx="1776643" cy="71961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GameManager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모서리가 둥근 직사각형 29"/>
          <p:cNvSpPr/>
          <p:nvPr/>
        </p:nvSpPr>
        <p:spPr>
          <a:xfrm>
            <a:off x="706842" y="4717389"/>
            <a:ext cx="1617877" cy="71961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GridManager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모서리가 둥근 직사각형 29"/>
          <p:cNvSpPr/>
          <p:nvPr/>
        </p:nvSpPr>
        <p:spPr>
          <a:xfrm>
            <a:off x="6202020" y="1475923"/>
            <a:ext cx="1459110" cy="71961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Audio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Manager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오른쪽 화살표 30"/>
          <p:cNvSpPr/>
          <p:nvPr/>
        </p:nvSpPr>
        <p:spPr>
          <a:xfrm rot="5400000">
            <a:off x="5521134" y="4992103"/>
            <a:ext cx="415547" cy="43787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TextBox 5"/>
          <p:cNvSpPr txBox="1">
            <a:spLocks noChangeArrowheads="1"/>
          </p:cNvSpPr>
          <p:nvPr/>
        </p:nvSpPr>
        <p:spPr bwMode="auto">
          <a:xfrm>
            <a:off x="6533854" y="4160372"/>
            <a:ext cx="25604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-Data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게임 인터페이스에 맞게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Mapping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5"/>
          <p:cNvSpPr txBox="1">
            <a:spLocks noChangeArrowheads="1"/>
          </p:cNvSpPr>
          <p:nvPr/>
        </p:nvSpPr>
        <p:spPr bwMode="auto">
          <a:xfrm>
            <a:off x="6791996" y="5565705"/>
            <a:ext cx="22595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PlayerInput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Data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블록 컨트롤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사각형: 둥근 모서리 5"/>
          <p:cNvSpPr/>
          <p:nvPr/>
        </p:nvSpPr>
        <p:spPr>
          <a:xfrm>
            <a:off x="4660807" y="3716592"/>
            <a:ext cx="4347924" cy="2935883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301612" y="3525892"/>
            <a:ext cx="1135856" cy="342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Control</a:t>
            </a:r>
            <a:endParaRPr lang="ko-KR" altLang="en-US" dirty="0"/>
          </a:p>
        </p:txBody>
      </p: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2453236" y="4664382"/>
            <a:ext cx="204706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테트리스판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(Grid)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Update()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줄 지우기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게임오버 등 유효성 관리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모서리가 둥근 직사각형 29"/>
          <p:cNvSpPr/>
          <p:nvPr/>
        </p:nvSpPr>
        <p:spPr>
          <a:xfrm>
            <a:off x="6086189" y="2441034"/>
            <a:ext cx="1690772" cy="71961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ScoreManager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TextBox 5"/>
          <p:cNvSpPr txBox="1">
            <a:spLocks noChangeArrowheads="1"/>
          </p:cNvSpPr>
          <p:nvPr/>
        </p:nvSpPr>
        <p:spPr bwMode="auto">
          <a:xfrm>
            <a:off x="2634559" y="1516925"/>
            <a:ext cx="18065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테트리스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모양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색 저장 및 생성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화살표: 아래쪽 6"/>
          <p:cNvSpPr/>
          <p:nvPr/>
        </p:nvSpPr>
        <p:spPr>
          <a:xfrm rot="7958525">
            <a:off x="2095669" y="2284530"/>
            <a:ext cx="282545" cy="517870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아래쪽 55"/>
          <p:cNvSpPr/>
          <p:nvPr/>
        </p:nvSpPr>
        <p:spPr>
          <a:xfrm rot="2299613">
            <a:off x="2017018" y="3817271"/>
            <a:ext cx="282545" cy="695605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아래쪽 56"/>
          <p:cNvSpPr/>
          <p:nvPr/>
        </p:nvSpPr>
        <p:spPr>
          <a:xfrm rot="14543185">
            <a:off x="4634259" y="2354900"/>
            <a:ext cx="282545" cy="695605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아래쪽 57"/>
          <p:cNvSpPr/>
          <p:nvPr/>
        </p:nvSpPr>
        <p:spPr>
          <a:xfrm rot="18863672">
            <a:off x="4140391" y="3631329"/>
            <a:ext cx="282545" cy="474927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/>
          <p:cNvSpPr/>
          <p:nvPr/>
        </p:nvSpPr>
        <p:spPr>
          <a:xfrm>
            <a:off x="5509968" y="1137386"/>
            <a:ext cx="2843213" cy="2224069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363646" y="921839"/>
            <a:ext cx="1135856" cy="342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825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8295984" y="132887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34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29" name="텍스트 개체 틀 2"/>
          <p:cNvSpPr txBox="1">
            <a:spLocks/>
          </p:cNvSpPr>
          <p:nvPr/>
        </p:nvSpPr>
        <p:spPr>
          <a:xfrm>
            <a:off x="1868910" y="335562"/>
            <a:ext cx="6010645" cy="5282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시스템 모듈 상세 설계 </a:t>
            </a:r>
            <a:r>
              <a:rPr lang="en-US" altLang="ko-KR" sz="32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(</a:t>
            </a:r>
            <a:r>
              <a:rPr lang="ko-KR" altLang="en-US" sz="32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슈팅게임</a:t>
            </a:r>
            <a:r>
              <a:rPr lang="en-US" altLang="ko-KR" sz="3200" b="1" dirty="0">
                <a:solidFill>
                  <a:srgbClr val="496F74"/>
                </a:solidFill>
                <a:latin typeface="Ubuntu" pitchFamily="34" charset="0"/>
                <a:ea typeface="나눔고딕" pitchFamily="50" charset="-127"/>
              </a:rPr>
              <a:t>)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모서리가 둥근 직사각형 29"/>
          <p:cNvSpPr/>
          <p:nvPr/>
        </p:nvSpPr>
        <p:spPr>
          <a:xfrm>
            <a:off x="4981813" y="4092951"/>
            <a:ext cx="1459110" cy="71961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PlayerInputManager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모서리가 둥근 직사각형 29"/>
          <p:cNvSpPr/>
          <p:nvPr/>
        </p:nvSpPr>
        <p:spPr>
          <a:xfrm>
            <a:off x="4897428" y="5593414"/>
            <a:ext cx="1758321" cy="71961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ShipMovementContoller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모서리가 둥근 직사각형 29"/>
          <p:cNvSpPr/>
          <p:nvPr/>
        </p:nvSpPr>
        <p:spPr>
          <a:xfrm>
            <a:off x="1044486" y="1465704"/>
            <a:ext cx="1459110" cy="71961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Enemy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모서리가 둥근 직사각형 29"/>
          <p:cNvSpPr/>
          <p:nvPr/>
        </p:nvSpPr>
        <p:spPr>
          <a:xfrm>
            <a:off x="2484806" y="2806274"/>
            <a:ext cx="1776643" cy="71961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GameManager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모서리가 둥근 직사각형 29"/>
          <p:cNvSpPr/>
          <p:nvPr/>
        </p:nvSpPr>
        <p:spPr>
          <a:xfrm>
            <a:off x="251033" y="4052290"/>
            <a:ext cx="1617877" cy="71961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PlayerShip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모서리가 둥근 직사각형 29"/>
          <p:cNvSpPr/>
          <p:nvPr/>
        </p:nvSpPr>
        <p:spPr>
          <a:xfrm>
            <a:off x="6202020" y="1475923"/>
            <a:ext cx="1459110" cy="71961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Audio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Manager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오른쪽 화살표 30"/>
          <p:cNvSpPr/>
          <p:nvPr/>
        </p:nvSpPr>
        <p:spPr>
          <a:xfrm rot="5400000">
            <a:off x="5503594" y="4984052"/>
            <a:ext cx="415547" cy="43787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TextBox 5"/>
          <p:cNvSpPr txBox="1">
            <a:spLocks noChangeArrowheads="1"/>
          </p:cNvSpPr>
          <p:nvPr/>
        </p:nvSpPr>
        <p:spPr bwMode="auto">
          <a:xfrm>
            <a:off x="6533854" y="4160372"/>
            <a:ext cx="25604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-Data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게임 인터페이스에 맞게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Mapping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5"/>
          <p:cNvSpPr txBox="1">
            <a:spLocks noChangeArrowheads="1"/>
          </p:cNvSpPr>
          <p:nvPr/>
        </p:nvSpPr>
        <p:spPr bwMode="auto">
          <a:xfrm>
            <a:off x="6834769" y="5665728"/>
            <a:ext cx="22595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PlayerInput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Data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블록 컨트롤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사각형: 둥근 모서리 5"/>
          <p:cNvSpPr/>
          <p:nvPr/>
        </p:nvSpPr>
        <p:spPr>
          <a:xfrm>
            <a:off x="4660807" y="3716592"/>
            <a:ext cx="4347924" cy="2935883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301612" y="3525892"/>
            <a:ext cx="1135856" cy="342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Control</a:t>
            </a:r>
            <a:endParaRPr lang="ko-KR" altLang="en-US" dirty="0"/>
          </a:p>
        </p:txBody>
      </p:sp>
      <p:sp>
        <p:nvSpPr>
          <p:cNvPr id="51" name="TextBox 5"/>
          <p:cNvSpPr txBox="1">
            <a:spLocks noChangeArrowheads="1"/>
          </p:cNvSpPr>
          <p:nvPr/>
        </p:nvSpPr>
        <p:spPr bwMode="auto">
          <a:xfrm>
            <a:off x="137675" y="4922580"/>
            <a:ext cx="20054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플레이어의 비행기의 상태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모서리가 둥근 직사각형 29"/>
          <p:cNvSpPr/>
          <p:nvPr/>
        </p:nvSpPr>
        <p:spPr>
          <a:xfrm>
            <a:off x="6086189" y="2441034"/>
            <a:ext cx="1690772" cy="71961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ScoreManager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TextBox 5"/>
          <p:cNvSpPr txBox="1">
            <a:spLocks noChangeArrowheads="1"/>
          </p:cNvSpPr>
          <p:nvPr/>
        </p:nvSpPr>
        <p:spPr bwMode="auto">
          <a:xfrm>
            <a:off x="2634559" y="1575152"/>
            <a:ext cx="20262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장애물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 저장 및 생성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화살표: 아래쪽 6"/>
          <p:cNvSpPr/>
          <p:nvPr/>
        </p:nvSpPr>
        <p:spPr>
          <a:xfrm rot="7958525">
            <a:off x="2095669" y="2284530"/>
            <a:ext cx="282545" cy="517870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아래쪽 55"/>
          <p:cNvSpPr/>
          <p:nvPr/>
        </p:nvSpPr>
        <p:spPr>
          <a:xfrm rot="3127686">
            <a:off x="2001851" y="3478744"/>
            <a:ext cx="282545" cy="572560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아래쪽 56"/>
          <p:cNvSpPr/>
          <p:nvPr/>
        </p:nvSpPr>
        <p:spPr>
          <a:xfrm rot="14543185">
            <a:off x="4634259" y="2354900"/>
            <a:ext cx="282545" cy="695605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아래쪽 57"/>
          <p:cNvSpPr/>
          <p:nvPr/>
        </p:nvSpPr>
        <p:spPr>
          <a:xfrm rot="18863672">
            <a:off x="4140391" y="3631329"/>
            <a:ext cx="282545" cy="474927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/>
          <p:cNvSpPr/>
          <p:nvPr/>
        </p:nvSpPr>
        <p:spPr>
          <a:xfrm>
            <a:off x="5509968" y="1070770"/>
            <a:ext cx="2843213" cy="229068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363646" y="865902"/>
            <a:ext cx="1135856" cy="342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25" name="화살표: 아래쪽 24"/>
          <p:cNvSpPr/>
          <p:nvPr/>
        </p:nvSpPr>
        <p:spPr>
          <a:xfrm>
            <a:off x="3174164" y="3787138"/>
            <a:ext cx="282545" cy="746468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9"/>
          <p:cNvSpPr/>
          <p:nvPr/>
        </p:nvSpPr>
        <p:spPr>
          <a:xfrm>
            <a:off x="2523115" y="4744600"/>
            <a:ext cx="1617877" cy="71961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BackGround</a:t>
            </a:r>
            <a:endParaRPr lang="ko-KR" altLang="en-US" sz="16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5"/>
          <p:cNvSpPr txBox="1">
            <a:spLocks noChangeArrowheads="1"/>
          </p:cNvSpPr>
          <p:nvPr/>
        </p:nvSpPr>
        <p:spPr bwMode="auto">
          <a:xfrm>
            <a:off x="2476338" y="5614669"/>
            <a:ext cx="20054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 애니메이션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664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개발 환경 및 개발 방법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텍스트 개체 틀 2"/>
          <p:cNvSpPr txBox="1">
            <a:spLocks/>
          </p:cNvSpPr>
          <p:nvPr/>
        </p:nvSpPr>
        <p:spPr>
          <a:xfrm>
            <a:off x="1462759" y="1569925"/>
            <a:ext cx="5985606" cy="630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sz="24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졸업작품 </a:t>
            </a:r>
            <a:r>
              <a:rPr lang="en-US" altLang="ko-KR" sz="24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GitHub </a:t>
            </a:r>
            <a:r>
              <a:rPr lang="ko-KR" altLang="en-US" sz="24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주소</a:t>
            </a:r>
            <a:endParaRPr lang="en-US" altLang="ko-KR" sz="24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buNone/>
            </a:pPr>
            <a:r>
              <a:rPr lang="en-US" altLang="ko-KR" dirty="0">
                <a:hlinkClick r:id="rId2"/>
              </a:rPr>
              <a:t>https://github.com/angks119/AIG</a:t>
            </a:r>
            <a:endParaRPr lang="ko-KR" altLang="en-US" sz="24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35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37" name="텍스트 개체 틀 2"/>
          <p:cNvSpPr txBox="1">
            <a:spLocks/>
          </p:cNvSpPr>
          <p:nvPr/>
        </p:nvSpPr>
        <p:spPr>
          <a:xfrm>
            <a:off x="1462759" y="2929641"/>
            <a:ext cx="5985606" cy="30449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sz="24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팀원별</a:t>
            </a:r>
            <a:r>
              <a:rPr lang="ko-KR" altLang="en-US" sz="24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4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GitHub ID</a:t>
            </a:r>
          </a:p>
          <a:p>
            <a:pPr marL="0" indent="0" algn="just">
              <a:buNone/>
            </a:pPr>
            <a:r>
              <a:rPr lang="ko-KR" altLang="en-US" sz="24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팀원 </a:t>
            </a:r>
            <a:r>
              <a:rPr lang="en-US" altLang="ko-KR" sz="24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4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김정우</a:t>
            </a:r>
            <a:endParaRPr lang="en-US" altLang="ko-KR" sz="24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buNone/>
            </a:pPr>
            <a:r>
              <a:rPr lang="en-US" altLang="ko-KR" sz="20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ID: angks119@naver.com</a:t>
            </a:r>
          </a:p>
          <a:p>
            <a:pPr marL="0" indent="0" algn="just">
              <a:buNone/>
            </a:pPr>
            <a:r>
              <a:rPr lang="ko-KR" altLang="en-US" sz="24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팀원 </a:t>
            </a:r>
            <a:r>
              <a:rPr lang="en-US" altLang="ko-KR" sz="24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4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문호상</a:t>
            </a:r>
            <a:endParaRPr lang="en-US" altLang="ko-KR" sz="24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buNone/>
            </a:pPr>
            <a:r>
              <a:rPr lang="en-US" altLang="ko-KR" sz="20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ID: hosang0815@gmail.com</a:t>
            </a:r>
          </a:p>
          <a:p>
            <a:pPr marL="0" indent="0" algn="just">
              <a:buNone/>
            </a:pPr>
            <a:r>
              <a:rPr lang="ko-KR" altLang="en-US" sz="24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팀원 </a:t>
            </a:r>
            <a:r>
              <a:rPr lang="en-US" altLang="ko-KR" sz="24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4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이사랑</a:t>
            </a:r>
            <a:endParaRPr lang="en-US" altLang="ko-KR" sz="24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just">
              <a:buNone/>
            </a:pPr>
            <a:r>
              <a:rPr lang="en-US" altLang="ko-KR" sz="20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ID: nasa93@naver.com </a:t>
            </a:r>
          </a:p>
        </p:txBody>
      </p:sp>
    </p:spTree>
    <p:extLst>
      <p:ext uri="{BB962C8B-B14F-4D97-AF65-F5344CB8AC3E}">
        <p14:creationId xmlns:p14="http://schemas.microsoft.com/office/powerpoint/2010/main" val="2203685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업무 분담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609744"/>
              </p:ext>
            </p:extLst>
          </p:nvPr>
        </p:nvGraphicFramePr>
        <p:xfrm>
          <a:off x="1403287" y="1427781"/>
          <a:ext cx="6871579" cy="380512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36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9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40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436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itchFamily="50" charset="-127"/>
                          <a:ea typeface="나눔고딕" pitchFamily="50" charset="-127"/>
                        </a:rPr>
                        <a:t>김정우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" pitchFamily="50" charset="-127"/>
                          <a:ea typeface="나눔고딕" pitchFamily="50" charset="-127"/>
                        </a:rPr>
                        <a:t>문호상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나눔고딕" pitchFamily="50" charset="-127"/>
                          <a:ea typeface="나눔고딕" pitchFamily="50" charset="-127"/>
                        </a:rPr>
                        <a:t>이사랑</a:t>
                      </a:r>
                      <a:endParaRPr lang="ko-KR" altLang="en-US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03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자료탐색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기존 콘텐츠 탐색 및 센서 데이터 시트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센서 데이터 시트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가속도 센서 탐색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나눔고딕" pitchFamily="50" charset="-127"/>
                          <a:ea typeface="나눔고딕" pitchFamily="50" charset="-127"/>
                        </a:rPr>
                        <a:t>콘텐츠및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1400" kern="120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Emulator 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PCB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설계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 , 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펌웨어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밴드 디자인 및</a:t>
                      </a:r>
                      <a:endParaRPr lang="en-US" altLang="ko-KR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just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콘텐츠 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UI 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설계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4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콘텐츠 및 </a:t>
                      </a:r>
                      <a:r>
                        <a:rPr lang="en-US" altLang="ko-KR" sz="1400" kern="120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Emulator 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구현 및 하드웨어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센서 데이터 처리</a:t>
                      </a:r>
                      <a:endParaRPr lang="en-US" altLang="ko-KR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just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Serial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 통신</a:t>
                      </a:r>
                      <a:endParaRPr lang="en-US" altLang="ko-KR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just" latinLnBrk="1"/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Application</a:t>
                      </a:r>
                      <a:r>
                        <a:rPr lang="en-US" altLang="ko-KR" sz="1400" baseline="0" dirty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나눔고딕" pitchFamily="50" charset="-127"/>
                          <a:ea typeface="나눔고딕" pitchFamily="50" charset="-127"/>
                        </a:rPr>
                        <a:t>개발</a:t>
                      </a:r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밴드 디자인 및</a:t>
                      </a:r>
                      <a:endParaRPr lang="en-US" altLang="ko-KR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just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콘텐츠 </a:t>
                      </a:r>
                      <a:r>
                        <a:rPr lang="en-US" altLang="ko-KR" sz="1400" dirty="0">
                          <a:latin typeface="나눔고딕" pitchFamily="50" charset="-127"/>
                          <a:ea typeface="나눔고딕" pitchFamily="50" charset="-127"/>
                        </a:rPr>
                        <a:t>UI </a:t>
                      </a:r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구현</a:t>
                      </a:r>
                    </a:p>
                    <a:p>
                      <a:pPr algn="just"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47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테스트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just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가속도 센서 데이터 송수신 테스트</a:t>
                      </a:r>
                      <a:endParaRPr lang="en-US" altLang="ko-KR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just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작동 및 제어 테스트</a:t>
                      </a:r>
                      <a:endParaRPr lang="en-US" altLang="ko-KR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just" latinLnBrk="1"/>
                      <a:r>
                        <a:rPr lang="ko-KR" altLang="en-US" sz="1400" dirty="0">
                          <a:latin typeface="나눔고딕" pitchFamily="50" charset="-127"/>
                          <a:ea typeface="나눔고딕" pitchFamily="50" charset="-127"/>
                        </a:rPr>
                        <a:t>통합테스트 및 디버깅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36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52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solidFill>
                  <a:srgbClr val="496F74"/>
                </a:solidFill>
              </a:rPr>
              <a:t>졸업 연구 개요</a:t>
            </a:r>
          </a:p>
        </p:txBody>
      </p:sp>
      <p:sp>
        <p:nvSpPr>
          <p:cNvPr id="13" name="텍스트 개체 틀 2"/>
          <p:cNvSpPr txBox="1">
            <a:spLocks/>
          </p:cNvSpPr>
          <p:nvPr/>
        </p:nvSpPr>
        <p:spPr>
          <a:xfrm>
            <a:off x="1870144" y="1444920"/>
            <a:ext cx="4260258" cy="630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연구 개발 배경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729088" y="1699648"/>
            <a:ext cx="50015" cy="66675"/>
          </a:xfrm>
          <a:prstGeom prst="rect">
            <a:avLst/>
          </a:prstGeom>
          <a:solidFill>
            <a:srgbClr val="EC745B"/>
          </a:solidFill>
          <a:ln>
            <a:solidFill>
              <a:srgbClr val="EC7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4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18" name="텍스트 개체 틀 2"/>
          <p:cNvSpPr txBox="1">
            <a:spLocks/>
          </p:cNvSpPr>
          <p:nvPr/>
        </p:nvSpPr>
        <p:spPr>
          <a:xfrm>
            <a:off x="1530037" y="2107786"/>
            <a:ext cx="7007381" cy="162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0" algn="just" fontAlgn="base">
              <a:lnSpc>
                <a:spcPts val="3000"/>
              </a:lnSpc>
              <a:buNone/>
            </a:pPr>
            <a:r>
              <a:rPr lang="en-US" altLang="ko-KR" sz="1800" dirty="0">
                <a:latin typeface="나눔고딕" pitchFamily="50" charset="-127"/>
                <a:ea typeface="나눔고딕" pitchFamily="50" charset="-127"/>
              </a:rPr>
              <a:t>Wearable Device</a:t>
            </a:r>
            <a:r>
              <a:rPr lang="ko-KR" altLang="en-US" sz="1800" dirty="0">
                <a:latin typeface="나눔고딕" pitchFamily="50" charset="-127"/>
                <a:ea typeface="나눔고딕" pitchFamily="50" charset="-127"/>
              </a:rPr>
              <a:t>는 최근 들어 미래의 중요한 스마트기기로 떠어름과 동시에 무한한 발정가능성으로 주목을 받고 있다</a:t>
            </a:r>
            <a:r>
              <a:rPr lang="en-US" altLang="ko-KR" sz="18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180975" indent="0" algn="just" fontAlgn="base">
              <a:lnSpc>
                <a:spcPts val="3000"/>
              </a:lnSpc>
              <a:buNone/>
            </a:pPr>
            <a:r>
              <a:rPr lang="ko-KR" altLang="en-US" sz="1800" dirty="0">
                <a:latin typeface="나눔고딕" pitchFamily="50" charset="-127"/>
                <a:ea typeface="나눔고딕" pitchFamily="50" charset="-127"/>
              </a:rPr>
              <a:t>기존 게임 컨트롤러인 </a:t>
            </a:r>
            <a:r>
              <a:rPr lang="en-US" altLang="ko-KR" sz="1800" dirty="0" err="1">
                <a:latin typeface="나눔고딕" pitchFamily="50" charset="-127"/>
                <a:ea typeface="나눔고딕" pitchFamily="50" charset="-127"/>
              </a:rPr>
              <a:t>Willmote</a:t>
            </a:r>
            <a:r>
              <a:rPr lang="ko-KR" altLang="en-US" sz="1800" dirty="0">
                <a:latin typeface="나눔고딕" pitchFamily="50" charset="-127"/>
                <a:ea typeface="나눔고딕" pitchFamily="50" charset="-127"/>
              </a:rPr>
              <a:t>는 손에 쥐는 그립 형태이기 때문에 게임 도중 놓칠 수 있고 동작이 부자연스러워 지며 팔을 움직일 때 손목의 움직임으로 인한 제스처 인식의 오류가 발생할 수 있다</a:t>
            </a:r>
            <a:r>
              <a:rPr lang="en-US" altLang="ko-KR" sz="1800" dirty="0">
                <a:latin typeface="나눔고딕" pitchFamily="50" charset="-127"/>
                <a:ea typeface="나눔고딕" pitchFamily="50" charset="-127"/>
              </a:rPr>
              <a:t>. 	</a:t>
            </a:r>
            <a:endParaRPr lang="ko-KR" altLang="en-US" sz="18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503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종합설계 수행일정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37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23075" y="1258432"/>
            <a:ext cx="1448555" cy="371192"/>
          </a:xfrm>
          <a:prstGeom prst="rect">
            <a:avLst/>
          </a:prstGeom>
          <a:solidFill>
            <a:srgbClr val="496F74"/>
          </a:solidFill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추진사항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52012" y="1258432"/>
            <a:ext cx="743895" cy="371192"/>
          </a:xfrm>
          <a:prstGeom prst="rect">
            <a:avLst/>
          </a:prstGeom>
          <a:solidFill>
            <a:srgbClr val="496F74"/>
          </a:solidFill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lang="ko-KR" altLang="en-US" sz="14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165727" y="1258432"/>
            <a:ext cx="743895" cy="371192"/>
          </a:xfrm>
          <a:prstGeom prst="rect">
            <a:avLst/>
          </a:prstGeom>
          <a:solidFill>
            <a:srgbClr val="496F74"/>
          </a:solidFill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4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월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908111" y="1258432"/>
            <a:ext cx="743895" cy="371192"/>
          </a:xfrm>
          <a:prstGeom prst="rect">
            <a:avLst/>
          </a:prstGeom>
          <a:solidFill>
            <a:srgbClr val="496F74"/>
          </a:solidFill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4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월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621826" y="1258432"/>
            <a:ext cx="743895" cy="371192"/>
          </a:xfrm>
          <a:prstGeom prst="rect">
            <a:avLst/>
          </a:prstGeom>
          <a:solidFill>
            <a:srgbClr val="496F74"/>
          </a:solidFill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4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월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818799" y="1258432"/>
            <a:ext cx="743895" cy="371192"/>
          </a:xfrm>
          <a:prstGeom prst="rect">
            <a:avLst/>
          </a:prstGeom>
          <a:solidFill>
            <a:srgbClr val="496F74"/>
          </a:solidFill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4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361192" y="1258432"/>
            <a:ext cx="743895" cy="371192"/>
          </a:xfrm>
          <a:prstGeom prst="rect">
            <a:avLst/>
          </a:prstGeom>
          <a:solidFill>
            <a:srgbClr val="496F74"/>
          </a:solidFill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4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월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074907" y="1258432"/>
            <a:ext cx="743895" cy="371192"/>
          </a:xfrm>
          <a:prstGeom prst="rect">
            <a:avLst/>
          </a:prstGeom>
          <a:solidFill>
            <a:srgbClr val="496F74"/>
          </a:solidFill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4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월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558131" y="1258432"/>
            <a:ext cx="1448555" cy="371192"/>
          </a:xfrm>
          <a:prstGeom prst="rect">
            <a:avLst/>
          </a:prstGeom>
          <a:solidFill>
            <a:srgbClr val="496F74"/>
          </a:solidFill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7-9</a:t>
            </a:r>
            <a:r>
              <a:rPr lang="ko-KR" altLang="en-US" sz="1400" dirty="0">
                <a:solidFill>
                  <a:srgbClr val="EEE6CC"/>
                </a:solidFill>
                <a:latin typeface="나눔고딕" pitchFamily="50" charset="-127"/>
                <a:ea typeface="나눔고딕" pitchFamily="50" charset="-127"/>
              </a:rPr>
              <a:t>월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23076" y="1637174"/>
            <a:ext cx="1430410" cy="92495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비디오 게임</a:t>
            </a:r>
            <a: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컨트롤러 관련자료 조사 및 </a:t>
            </a:r>
            <a:b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계획서 발표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023076" y="2559119"/>
            <a:ext cx="1430410" cy="1017000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ATemega16 </a:t>
            </a: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구성 분석 및 </a:t>
            </a:r>
            <a: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Firmware </a:t>
            </a: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연구</a:t>
            </a:r>
            <a: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가속도 센서 </a:t>
            </a:r>
            <a: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Data </a:t>
            </a:r>
            <a:b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처리 연구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23076" y="3574615"/>
            <a:ext cx="1430410" cy="282161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ko-KR" altLang="en-US" sz="1000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손목형</a:t>
            </a: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컨트롤러 설계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23076" y="3853762"/>
            <a:ext cx="1430410" cy="1089430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ko-KR" altLang="en-US" sz="1000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콘텐츠</a:t>
            </a: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제작 및 기존 </a:t>
            </a:r>
            <a:r>
              <a:rPr lang="ko-KR" altLang="en-US" sz="1000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콘텐츠</a:t>
            </a: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사용을 위한 </a:t>
            </a:r>
            <a: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Emulator </a:t>
            </a:r>
          </a:p>
          <a:p>
            <a:pPr algn="ctr">
              <a:lnSpc>
                <a:spcPts val="1800"/>
              </a:lnSpc>
            </a:pP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프로그래밍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23076" y="4940180"/>
            <a:ext cx="1430410" cy="562820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H/W &amp; S/W </a:t>
            </a:r>
            <a:b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통합 테스트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23076" y="5499986"/>
            <a:ext cx="1430410" cy="285178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Debugging</a:t>
            </a: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23076" y="5788187"/>
            <a:ext cx="1430410" cy="285178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DEMO</a:t>
            </a: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23076" y="6074892"/>
            <a:ext cx="1430410" cy="502450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최종보고서 및 </a:t>
            </a:r>
            <a:br>
              <a:rPr lang="en-US" altLang="ko-KR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논문작성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452015" y="1637174"/>
            <a:ext cx="716698" cy="92495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165729" y="1637174"/>
            <a:ext cx="738000" cy="92495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906606" y="1637174"/>
            <a:ext cx="720000" cy="92495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29383" y="1637174"/>
            <a:ext cx="723600" cy="92495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52142" y="1637174"/>
            <a:ext cx="720000" cy="92495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074909" y="1637174"/>
            <a:ext cx="745200" cy="92495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815786" y="1637174"/>
            <a:ext cx="738000" cy="92495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547608" y="1637174"/>
            <a:ext cx="1454400" cy="92495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50506" y="2559118"/>
            <a:ext cx="716698" cy="1017001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64220" y="2559118"/>
            <a:ext cx="738000" cy="1017001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905097" y="2559118"/>
            <a:ext cx="720000" cy="1017001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627874" y="2559118"/>
            <a:ext cx="723600" cy="1017001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350633" y="2559118"/>
            <a:ext cx="720000" cy="1017001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073400" y="2559118"/>
            <a:ext cx="745200" cy="1017001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814277" y="2559118"/>
            <a:ext cx="738000" cy="1017001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546099" y="2559118"/>
            <a:ext cx="1454400" cy="1017001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450506" y="3573107"/>
            <a:ext cx="716698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164220" y="3573107"/>
            <a:ext cx="738000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905097" y="3573107"/>
            <a:ext cx="720000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627874" y="3573107"/>
            <a:ext cx="723600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350633" y="3573107"/>
            <a:ext cx="720000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073400" y="3573107"/>
            <a:ext cx="745200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814277" y="3573107"/>
            <a:ext cx="738000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546099" y="3573107"/>
            <a:ext cx="1454400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450506" y="3853763"/>
            <a:ext cx="716698" cy="108942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64220" y="3853763"/>
            <a:ext cx="738000" cy="108942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905097" y="3853763"/>
            <a:ext cx="720000" cy="108942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627874" y="3853763"/>
            <a:ext cx="723600" cy="108942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350633" y="3853763"/>
            <a:ext cx="720000" cy="108942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073400" y="3853763"/>
            <a:ext cx="745200" cy="108942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814277" y="3853763"/>
            <a:ext cx="738000" cy="108942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546099" y="3853763"/>
            <a:ext cx="1454400" cy="108942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450506" y="4940180"/>
            <a:ext cx="716698" cy="56432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164220" y="4940180"/>
            <a:ext cx="738000" cy="56432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905097" y="4940180"/>
            <a:ext cx="720000" cy="56432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627874" y="4940180"/>
            <a:ext cx="723600" cy="56432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350633" y="4940180"/>
            <a:ext cx="720000" cy="56432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073400" y="4940180"/>
            <a:ext cx="745200" cy="56432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814277" y="4940180"/>
            <a:ext cx="738000" cy="56432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546099" y="4940180"/>
            <a:ext cx="1454400" cy="564327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448998" y="5499986"/>
            <a:ext cx="716698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162712" y="5499986"/>
            <a:ext cx="738000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903589" y="5499986"/>
            <a:ext cx="720000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626366" y="5499986"/>
            <a:ext cx="723600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349125" y="5499986"/>
            <a:ext cx="720000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071892" y="5499986"/>
            <a:ext cx="745200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812769" y="5499986"/>
            <a:ext cx="738000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544591" y="5499986"/>
            <a:ext cx="1454400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448997" y="5780643"/>
            <a:ext cx="716698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162711" y="5780643"/>
            <a:ext cx="738000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903588" y="5780643"/>
            <a:ext cx="720000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626365" y="5780643"/>
            <a:ext cx="723600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349124" y="5780643"/>
            <a:ext cx="720000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6071891" y="5780643"/>
            <a:ext cx="745200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812768" y="5780643"/>
            <a:ext cx="738000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544590" y="5780643"/>
            <a:ext cx="1454400" cy="283669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2448997" y="6070354"/>
            <a:ext cx="716698" cy="502461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162711" y="6070354"/>
            <a:ext cx="738000" cy="502461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903588" y="6070354"/>
            <a:ext cx="720000" cy="502461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626365" y="6070354"/>
            <a:ext cx="723600" cy="502461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349124" y="6070354"/>
            <a:ext cx="720000" cy="502461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071891" y="6070354"/>
            <a:ext cx="745200" cy="502461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812768" y="6070354"/>
            <a:ext cx="738000" cy="502461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7544590" y="6070354"/>
            <a:ext cx="1454400" cy="502461"/>
          </a:xfrm>
          <a:prstGeom prst="rect">
            <a:avLst/>
          </a:prstGeom>
          <a:noFill/>
          <a:ln w="28575">
            <a:solidFill>
              <a:srgbClr val="EA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endParaRPr lang="ko-KR" altLang="en-US" sz="1000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186820" y="2580238"/>
            <a:ext cx="697115" cy="9777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/>
          <p:cNvSpPr/>
          <p:nvPr/>
        </p:nvSpPr>
        <p:spPr>
          <a:xfrm>
            <a:off x="3927695" y="3601770"/>
            <a:ext cx="680400" cy="2368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4644428" y="3874883"/>
            <a:ext cx="686435" cy="10502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5367198" y="4959790"/>
            <a:ext cx="689570" cy="5266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6089965" y="5519597"/>
            <a:ext cx="718241" cy="2384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6839893" y="5798744"/>
            <a:ext cx="692589" cy="25802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7571715" y="6096000"/>
            <a:ext cx="1409323" cy="45870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2470088" y="1655276"/>
            <a:ext cx="680518" cy="888748"/>
          </a:xfrm>
          <a:prstGeom prst="rect">
            <a:avLst/>
          </a:prstGeom>
          <a:solidFill>
            <a:srgbClr val="EC745B"/>
          </a:solidFill>
          <a:ln>
            <a:solidFill>
              <a:srgbClr val="EC7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연결선 100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529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필요기술 및 참고문헌</a:t>
            </a:r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1646479" y="1802062"/>
            <a:ext cx="6930956" cy="3439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en-US" altLang="ko-KR" sz="1600" dirty="0" err="1">
                <a:latin typeface="나눔고딕" pitchFamily="50" charset="-127"/>
                <a:ea typeface="나눔고딕" pitchFamily="50" charset="-127"/>
              </a:rPr>
              <a:t>Kazumoto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Tanaka, Jim Parker, Graham </a:t>
            </a:r>
            <a:r>
              <a:rPr lang="en-US" altLang="ko-KR" sz="1600" dirty="0" err="1">
                <a:latin typeface="나눔고딕" pitchFamily="50" charset="-127"/>
                <a:ea typeface="나눔고딕" pitchFamily="50" charset="-127"/>
              </a:rPr>
              <a:t>Baradoy,Dwayne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Sheehan, John R. </a:t>
            </a:r>
            <a:r>
              <a:rPr lang="en-US" altLang="ko-KR" sz="1600" dirty="0" err="1">
                <a:latin typeface="나눔고딕" pitchFamily="50" charset="-127"/>
                <a:ea typeface="나눔고딕" pitchFamily="50" charset="-127"/>
              </a:rPr>
              <a:t>Holash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, and Larry </a:t>
            </a:r>
            <a:r>
              <a:rPr lang="en-US" altLang="ko-KR" sz="1600" dirty="0" err="1">
                <a:latin typeface="나눔고딕" pitchFamily="50" charset="-127"/>
                <a:ea typeface="나눔고딕" pitchFamily="50" charset="-127"/>
              </a:rPr>
              <a:t>Katz,"A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comparison of </a:t>
            </a:r>
            <a:r>
              <a:rPr lang="en-US" altLang="ko-KR" sz="1600" dirty="0" err="1">
                <a:latin typeface="나눔고딕" pitchFamily="50" charset="-127"/>
                <a:ea typeface="나눔고딕" pitchFamily="50" charset="-127"/>
              </a:rPr>
              <a:t>exergaming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interfaces for use </a:t>
            </a:r>
            <a:r>
              <a:rPr lang="en-US" altLang="ko-KR" sz="1600" dirty="0" err="1">
                <a:latin typeface="나눔고딕" pitchFamily="50" charset="-127"/>
                <a:ea typeface="나눔고딕" pitchFamily="50" charset="-127"/>
              </a:rPr>
              <a:t>inrehabilitation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programs and research", The Journal of the Canadian Game Studies Association, Vol.6, No. 9, pp. 69-81, Jan. 2012.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ts val="25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김남호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600" dirty="0" err="1">
                <a:latin typeface="나눔고딕" pitchFamily="50" charset="-127"/>
                <a:ea typeface="나눔고딕" pitchFamily="50" charset="-127"/>
              </a:rPr>
              <a:t>자이로센서를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이용한 </a:t>
            </a:r>
            <a:r>
              <a:rPr lang="ko-KR" altLang="en-US" sz="1600" dirty="0" err="1">
                <a:latin typeface="나눔고딕" pitchFamily="50" charset="-127"/>
                <a:ea typeface="나눔고딕" pitchFamily="50" charset="-127"/>
              </a:rPr>
              <a:t>장갑형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 무선마우스 개발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”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호남대학교 정보통신대학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ts val="25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서창호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이용한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이용훈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하봉식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이상헌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”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가속도 센서를 이용한 무선 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장갑마우스의 개발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”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base">
              <a:lnSpc>
                <a:spcPts val="25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유상조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한경임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김봉석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박동규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위모트를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활용한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시지각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장애아동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교욱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콘텐츠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개발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”</a:t>
            </a:r>
          </a:p>
          <a:p>
            <a:pPr algn="just" fontAlgn="base">
              <a:lnSpc>
                <a:spcPts val="2500"/>
              </a:lnSpc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38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394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2711811" y="2994123"/>
            <a:ext cx="4141662" cy="971296"/>
          </a:xfrm>
        </p:spPr>
        <p:txBody>
          <a:bodyPr/>
          <a:lstStyle/>
          <a:p>
            <a:r>
              <a:rPr lang="ko-KR" altLang="en-US" sz="6000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39087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solidFill>
                  <a:srgbClr val="496F74"/>
                </a:solidFill>
              </a:rPr>
              <a:t>졸업 연구 개요</a:t>
            </a:r>
          </a:p>
        </p:txBody>
      </p:sp>
      <p:sp>
        <p:nvSpPr>
          <p:cNvPr id="15" name="텍스트 개체 틀 2"/>
          <p:cNvSpPr txBox="1">
            <a:spLocks/>
          </p:cNvSpPr>
          <p:nvPr/>
        </p:nvSpPr>
        <p:spPr>
          <a:xfrm>
            <a:off x="1530037" y="1888843"/>
            <a:ext cx="7007381" cy="1622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ts val="3000"/>
              </a:lnSpc>
              <a:buNone/>
            </a:pPr>
            <a:r>
              <a:rPr lang="en-US" altLang="ko-KR" sz="1800" dirty="0"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800" dirty="0">
                <a:latin typeface="나눔고딕" pitchFamily="50" charset="-127"/>
                <a:ea typeface="나눔고딕" pitchFamily="50" charset="-127"/>
              </a:rPr>
              <a:t>다양한 제스처 인식을 통하여 정상적인 게임에 적용이 가능한 가속도 센서 기반의 게임 컨트롤러 개발</a:t>
            </a:r>
            <a:endParaRPr lang="en-US" altLang="ko-KR" sz="1800" dirty="0">
              <a:latin typeface="나눔고딕" pitchFamily="50" charset="-127"/>
              <a:ea typeface="나눔고딕" pitchFamily="50" charset="-127"/>
            </a:endParaRPr>
          </a:p>
          <a:p>
            <a:pPr algn="just" fontAlgn="base">
              <a:lnSpc>
                <a:spcPts val="3000"/>
              </a:lnSpc>
              <a:buNone/>
            </a:pPr>
            <a:r>
              <a:rPr lang="en-US" altLang="ko-KR" sz="1800" dirty="0"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800" dirty="0">
                <a:latin typeface="나눔고딕" pitchFamily="50" charset="-127"/>
                <a:ea typeface="나눔고딕" pitchFamily="50" charset="-127"/>
              </a:rPr>
              <a:t>퍼즐게임 </a:t>
            </a:r>
            <a:r>
              <a:rPr lang="ko-KR" altLang="en-US" sz="1800" dirty="0" err="1">
                <a:latin typeface="나눔고딕" pitchFamily="50" charset="-127"/>
                <a:ea typeface="나눔고딕" pitchFamily="50" charset="-127"/>
              </a:rPr>
              <a:t>테트리스</a:t>
            </a:r>
            <a:r>
              <a:rPr lang="en-US" altLang="ko-KR" sz="1800" dirty="0">
                <a:latin typeface="나눔고딕" pitchFamily="50" charset="-127"/>
                <a:ea typeface="나눔고딕" pitchFamily="50" charset="-127"/>
              </a:rPr>
              <a:t>(Tetris)</a:t>
            </a:r>
            <a:r>
              <a:rPr lang="ko-KR" altLang="en-US" sz="1800" dirty="0">
                <a:latin typeface="나눔고딕" pitchFamily="50" charset="-127"/>
                <a:ea typeface="나눔고딕" pitchFamily="50" charset="-127"/>
              </a:rPr>
              <a:t>를 제작하여 컨트롤러를 평가하고</a:t>
            </a:r>
            <a:r>
              <a:rPr lang="en-US" altLang="ko-KR" sz="180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800" dirty="0">
                <a:latin typeface="나눔고딕" pitchFamily="50" charset="-127"/>
                <a:ea typeface="나눔고딕" pitchFamily="50" charset="-127"/>
              </a:rPr>
              <a:t> 추가적으로 게임을 제작하여 컨트롤러 적용 </a:t>
            </a:r>
            <a:endParaRPr lang="en-US" altLang="ko-KR" sz="1800" dirty="0">
              <a:latin typeface="나눔고딕" pitchFamily="50" charset="-127"/>
              <a:ea typeface="나눔고딕" pitchFamily="50" charset="-127"/>
            </a:endParaRPr>
          </a:p>
          <a:p>
            <a:pPr algn="just" fontAlgn="base">
              <a:lnSpc>
                <a:spcPts val="3000"/>
              </a:lnSpc>
              <a:buNone/>
            </a:pPr>
            <a:r>
              <a:rPr lang="en-US" altLang="ko-KR" sz="1800" dirty="0">
                <a:latin typeface="나눔고딕" pitchFamily="50" charset="-127"/>
                <a:ea typeface="나눔고딕" pitchFamily="50" charset="-127"/>
              </a:rPr>
              <a:t>	</a:t>
            </a:r>
            <a:endParaRPr lang="ko-KR" altLang="en-US" sz="1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텍스트 개체 틀 2"/>
          <p:cNvSpPr txBox="1">
            <a:spLocks/>
          </p:cNvSpPr>
          <p:nvPr/>
        </p:nvSpPr>
        <p:spPr>
          <a:xfrm>
            <a:off x="1870144" y="1453553"/>
            <a:ext cx="4260258" cy="630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연구 개발 목표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29088" y="1690175"/>
            <a:ext cx="50015" cy="66675"/>
          </a:xfrm>
          <a:prstGeom prst="rect">
            <a:avLst/>
          </a:prstGeom>
          <a:solidFill>
            <a:srgbClr val="EC745B"/>
          </a:solidFill>
          <a:ln>
            <a:solidFill>
              <a:srgbClr val="EC7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5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14" name="텍스트 개체 틀 2"/>
          <p:cNvSpPr txBox="1">
            <a:spLocks/>
          </p:cNvSpPr>
          <p:nvPr/>
        </p:nvSpPr>
        <p:spPr>
          <a:xfrm>
            <a:off x="1868636" y="4143606"/>
            <a:ext cx="4260258" cy="630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연구 개발 효과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27580" y="4380228"/>
            <a:ext cx="50015" cy="66675"/>
          </a:xfrm>
          <a:prstGeom prst="rect">
            <a:avLst/>
          </a:prstGeom>
          <a:solidFill>
            <a:srgbClr val="EC745B"/>
          </a:solidFill>
          <a:ln>
            <a:solidFill>
              <a:srgbClr val="EC7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개체 틀 2"/>
          <p:cNvSpPr txBox="1">
            <a:spLocks/>
          </p:cNvSpPr>
          <p:nvPr/>
        </p:nvSpPr>
        <p:spPr>
          <a:xfrm>
            <a:off x="1528529" y="4571868"/>
            <a:ext cx="6923230" cy="9218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ts val="3000"/>
              </a:lnSpc>
              <a:buNone/>
            </a:pPr>
            <a:r>
              <a:rPr lang="en-US" altLang="ko-KR" sz="1800" dirty="0"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800" dirty="0">
                <a:latin typeface="나눔고딕" pitchFamily="50" charset="-127"/>
                <a:ea typeface="나눔고딕" pitchFamily="50" charset="-127"/>
              </a:rPr>
              <a:t>하나의 </a:t>
            </a:r>
            <a:r>
              <a:rPr lang="en-US" altLang="ko-KR" sz="1800" dirty="0">
                <a:latin typeface="나눔고딕" pitchFamily="50" charset="-127"/>
                <a:ea typeface="나눔고딕" pitchFamily="50" charset="-127"/>
              </a:rPr>
              <a:t>PCB</a:t>
            </a:r>
            <a:r>
              <a:rPr lang="ko-KR" altLang="en-US" sz="1800" dirty="0">
                <a:latin typeface="나눔고딕" pitchFamily="50" charset="-127"/>
                <a:ea typeface="나눔고딕" pitchFamily="50" charset="-127"/>
              </a:rPr>
              <a:t>만으로 구현이 가능하기 때문에 게임 컨트롤러의  제작 비용이 절약되고 전력 소모 및 잡음에 유리함</a:t>
            </a:r>
            <a:endParaRPr lang="en-US" altLang="ko-KR" sz="1800" dirty="0">
              <a:latin typeface="나눔고딕" pitchFamily="50" charset="-127"/>
              <a:ea typeface="나눔고딕" pitchFamily="50" charset="-127"/>
            </a:endParaRPr>
          </a:p>
          <a:p>
            <a:pPr algn="just" fontAlgn="base">
              <a:lnSpc>
                <a:spcPts val="3000"/>
              </a:lnSpc>
              <a:buNone/>
            </a:pPr>
            <a:r>
              <a:rPr lang="en-US" altLang="ko-KR" sz="1800" dirty="0"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pPr algn="just" fontAlgn="base">
              <a:lnSpc>
                <a:spcPts val="3000"/>
              </a:lnSpc>
              <a:buNone/>
            </a:pPr>
            <a:r>
              <a:rPr lang="en-US" altLang="ko-KR" sz="1800" dirty="0"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pPr algn="just" fontAlgn="base">
              <a:lnSpc>
                <a:spcPts val="3000"/>
              </a:lnSpc>
              <a:buNone/>
            </a:pPr>
            <a:r>
              <a:rPr lang="en-US" altLang="ko-KR" sz="1800" dirty="0">
                <a:latin typeface="나눔고딕" pitchFamily="50" charset="-127"/>
                <a:ea typeface="나눔고딕" pitchFamily="50" charset="-127"/>
              </a:rPr>
              <a:t>	</a:t>
            </a:r>
          </a:p>
          <a:p>
            <a:pPr algn="just" fontAlgn="base">
              <a:lnSpc>
                <a:spcPts val="3000"/>
              </a:lnSpc>
              <a:buNone/>
            </a:pPr>
            <a:endParaRPr lang="ko-KR" altLang="en-US" sz="18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503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관련 연구 및 사례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noFill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6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10640" y="1178560"/>
            <a:ext cx="2336800" cy="487680"/>
          </a:xfrm>
          <a:prstGeom prst="rect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명칭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67760" y="1178560"/>
            <a:ext cx="2336800" cy="487680"/>
          </a:xfrm>
          <a:prstGeom prst="rect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내용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024880" y="1178560"/>
            <a:ext cx="2336800" cy="487680"/>
          </a:xfrm>
          <a:prstGeom prst="rect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차별성</a:t>
            </a:r>
            <a:endParaRPr lang="en-US" altLang="ko-KR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10640" y="1686560"/>
            <a:ext cx="2336800" cy="1402080"/>
          </a:xfrm>
          <a:prstGeom prst="rect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ko-KR" altLang="en-US" sz="16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자이로</a:t>
            </a: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센서를 이용한 </a:t>
            </a:r>
            <a:br>
              <a:rPr lang="en-US" altLang="ko-KR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6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장갑형</a:t>
            </a: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무선 마우스 개발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667760" y="1686560"/>
            <a:ext cx="2336800" cy="1402080"/>
          </a:xfrm>
          <a:prstGeom prst="rect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ko-KR" altLang="en-US" sz="16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자이로</a:t>
            </a: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센서를 이용하여 손의 모션을 이용하고 </a:t>
            </a:r>
            <a:br>
              <a:rPr lang="en-US" altLang="ko-KR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손의 움직임 데이터를 마우스 커서의 좌표로 변환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024880" y="1686560"/>
            <a:ext cx="2336800" cy="1402080"/>
          </a:xfrm>
          <a:prstGeom prst="rect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마우스 컨트롤러 뿐만 </a:t>
            </a:r>
            <a:br>
              <a:rPr lang="en-US" altLang="ko-KR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아닌 게임 컨트롤러 </a:t>
            </a:r>
            <a:br>
              <a:rPr lang="en-US" altLang="ko-KR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인터페이스 개발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310640" y="3108960"/>
            <a:ext cx="2336800" cy="1767840"/>
          </a:xfrm>
          <a:prstGeom prst="rect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은닉 </a:t>
            </a:r>
            <a:r>
              <a:rPr lang="ko-KR" altLang="en-US" sz="16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마르코프</a:t>
            </a: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모델을 </a:t>
            </a:r>
            <a:br>
              <a:rPr lang="en-US" altLang="ko-KR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이용한 가속도 센서 기반 </a:t>
            </a:r>
            <a:br>
              <a:rPr lang="en-US" altLang="ko-KR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행동인식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667760" y="3108960"/>
            <a:ext cx="2336800" cy="1767840"/>
          </a:xfrm>
          <a:prstGeom prst="rect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센서데이터를 이용해 </a:t>
            </a:r>
            <a:r>
              <a:rPr lang="en-US" altLang="ko-KR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HMM(</a:t>
            </a:r>
            <a:r>
              <a:rPr lang="ko-KR" altLang="en-US" sz="16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은닉마르코프</a:t>
            </a: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모델</a:t>
            </a:r>
            <a:r>
              <a:rPr lang="en-US" altLang="ko-KR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을 자동으로 학습하고 사용자의 동작 및 행동 </a:t>
            </a:r>
            <a:br>
              <a:rPr lang="en-US" altLang="ko-KR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추론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024880" y="3108960"/>
            <a:ext cx="2336800" cy="1767840"/>
          </a:xfrm>
          <a:prstGeom prst="rect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모션 인식을 통한 게임</a:t>
            </a:r>
            <a:br>
              <a:rPr lang="en-US" altLang="ko-KR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진행과 마우스 컨트롤 및 게임 컨트롤 가능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310640" y="4897120"/>
            <a:ext cx="2336800" cy="1788160"/>
          </a:xfrm>
          <a:prstGeom prst="rect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ko-KR" altLang="en-US" sz="16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위모트를</a:t>
            </a: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활용한 </a:t>
            </a:r>
            <a:r>
              <a:rPr lang="ko-KR" altLang="en-US" sz="16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시지각</a:t>
            </a: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장애아동 교육 </a:t>
            </a:r>
            <a:r>
              <a:rPr lang="ko-KR" altLang="en-US" sz="16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콘텐츠</a:t>
            </a: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br>
              <a:rPr lang="en-US" altLang="ko-KR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개발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667760" y="4897120"/>
            <a:ext cx="2336800" cy="1788160"/>
          </a:xfrm>
          <a:prstGeom prst="rect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ko-KR" altLang="en-US" sz="16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위모트가</a:t>
            </a: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가지는 센서 기술을 활용하여 실시간으로 빔 </a:t>
            </a:r>
            <a:r>
              <a:rPr lang="ko-KR" altLang="en-US" sz="16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프로젝터나</a:t>
            </a: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컴퓨터 스크린으로 </a:t>
            </a:r>
            <a:r>
              <a:rPr lang="ko-KR" altLang="en-US" sz="16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교육콘텐츠</a:t>
            </a: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개발 및 제공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024880" y="4897120"/>
            <a:ext cx="2336800" cy="1788160"/>
          </a:xfrm>
          <a:prstGeom prst="rect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00"/>
              </a:lnSpc>
            </a:pP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그립 형태가 아닌 </a:t>
            </a:r>
            <a:r>
              <a:rPr lang="ko-KR" altLang="en-US" sz="16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속목</a:t>
            </a: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br>
              <a:rPr lang="en-US" altLang="ko-KR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6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장착형</a:t>
            </a: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디바이스로</a:t>
            </a:r>
            <a:br>
              <a:rPr lang="en-US" altLang="ko-KR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16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 안전성이 높고 사용하기 수월함  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98793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51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시스템 수행 시나리오</a:t>
            </a:r>
            <a:endParaRPr lang="en-US" altLang="ko-KR" sz="32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7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20" name="그림 19" descr="이미지 8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65" y="1869615"/>
            <a:ext cx="926801" cy="1411076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3870926" y="4007588"/>
            <a:ext cx="945561" cy="1279634"/>
            <a:chOff x="4956737" y="2414182"/>
            <a:chExt cx="1747354" cy="2301240"/>
          </a:xfrm>
        </p:grpSpPr>
        <p:pic>
          <p:nvPicPr>
            <p:cNvPr id="21" name="그림 20" descr="이미지 848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6737" y="2414182"/>
              <a:ext cx="1386840" cy="2301240"/>
            </a:xfrm>
            <a:prstGeom prst="rect">
              <a:avLst/>
            </a:prstGeom>
          </p:spPr>
        </p:pic>
        <p:sp>
          <p:nvSpPr>
            <p:cNvPr id="22" name="타원 21"/>
            <p:cNvSpPr/>
            <p:nvPr/>
          </p:nvSpPr>
          <p:spPr>
            <a:xfrm>
              <a:off x="4997513" y="3213980"/>
              <a:ext cx="597528" cy="4255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14796" y="4101220"/>
              <a:ext cx="715224" cy="60658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다리꼴 23"/>
            <p:cNvSpPr/>
            <p:nvPr/>
          </p:nvSpPr>
          <p:spPr>
            <a:xfrm rot="5400000">
              <a:off x="6149566" y="3116657"/>
              <a:ext cx="362139" cy="746910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186002" y="3998537"/>
            <a:ext cx="1358019" cy="1288687"/>
            <a:chOff x="1251121" y="3210886"/>
            <a:chExt cx="1609774" cy="1434736"/>
          </a:xfrm>
        </p:grpSpPr>
        <p:pic>
          <p:nvPicPr>
            <p:cNvPr id="26" name="그림 25" descr="이미지 848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6253" y="3210886"/>
              <a:ext cx="864642" cy="1434736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2156897" y="4282474"/>
              <a:ext cx="424323" cy="35217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1937454" y="3676821"/>
              <a:ext cx="354497" cy="24704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다리꼴 46"/>
            <p:cNvSpPr/>
            <p:nvPr/>
          </p:nvSpPr>
          <p:spPr>
            <a:xfrm rot="15765492">
              <a:off x="1726615" y="3681852"/>
              <a:ext cx="281080" cy="368580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다리꼴 47"/>
            <p:cNvSpPr/>
            <p:nvPr/>
          </p:nvSpPr>
          <p:spPr>
            <a:xfrm rot="15765492">
              <a:off x="1405313" y="3685654"/>
              <a:ext cx="144395" cy="452780"/>
            </a:xfrm>
            <a:prstGeom prst="trapezoid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" name="그림 50" descr="이미지 85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469" y="2379893"/>
            <a:ext cx="3015484" cy="3157628"/>
          </a:xfrm>
          <a:prstGeom prst="rect">
            <a:avLst/>
          </a:prstGeom>
        </p:spPr>
      </p:pic>
      <p:sp>
        <p:nvSpPr>
          <p:cNvPr id="54" name="왼쪽/오른쪽 화살표 53"/>
          <p:cNvSpPr/>
          <p:nvPr/>
        </p:nvSpPr>
        <p:spPr>
          <a:xfrm rot="18994757">
            <a:off x="2344681" y="3534812"/>
            <a:ext cx="612000" cy="360000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96F74"/>
              </a:solidFill>
            </a:endParaRPr>
          </a:p>
        </p:txBody>
      </p:sp>
      <p:sp>
        <p:nvSpPr>
          <p:cNvPr id="55" name="왼쪽/오른쪽 화살표 54"/>
          <p:cNvSpPr/>
          <p:nvPr/>
        </p:nvSpPr>
        <p:spPr>
          <a:xfrm rot="2693922">
            <a:off x="3394675" y="3541770"/>
            <a:ext cx="612000" cy="360000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96F74"/>
              </a:solidFill>
            </a:endParaRPr>
          </a:p>
        </p:txBody>
      </p:sp>
      <p:sp>
        <p:nvSpPr>
          <p:cNvPr id="56" name="왼쪽/오른쪽 화살표 55"/>
          <p:cNvSpPr/>
          <p:nvPr/>
        </p:nvSpPr>
        <p:spPr>
          <a:xfrm>
            <a:off x="2815628" y="4154800"/>
            <a:ext cx="724277" cy="360000"/>
          </a:xfrm>
          <a:prstGeom prst="left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96F7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11929" y="2136618"/>
            <a:ext cx="1638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96F74"/>
                </a:solidFill>
                <a:latin typeface="Ubuntu" pitchFamily="34" charset="0"/>
              </a:rPr>
              <a:t>Changing Shape</a:t>
            </a:r>
            <a:endParaRPr lang="ko-KR" altLang="en-US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92305" y="5367210"/>
            <a:ext cx="163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96F74"/>
                </a:solidFill>
                <a:latin typeface="Ubuntu" pitchFamily="34" charset="0"/>
              </a:rPr>
              <a:t>Move Left</a:t>
            </a:r>
            <a:endParaRPr lang="ko-KR" altLang="en-US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18383" y="5367210"/>
            <a:ext cx="163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96F74"/>
                </a:solidFill>
                <a:latin typeface="Ubuntu" pitchFamily="34" charset="0"/>
              </a:rPr>
              <a:t>Move Right</a:t>
            </a:r>
            <a:endParaRPr lang="ko-KR" altLang="en-US" b="1" dirty="0">
              <a:solidFill>
                <a:srgbClr val="496F74"/>
              </a:solidFill>
              <a:latin typeface="Ubuntu" pitchFamily="34" charset="0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2783840" y="1757680"/>
            <a:ext cx="284480" cy="254000"/>
          </a:xfrm>
          <a:prstGeom prst="ellips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1087120" y="4511040"/>
            <a:ext cx="284480" cy="254000"/>
          </a:xfrm>
          <a:prstGeom prst="ellips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4805680" y="4480560"/>
            <a:ext cx="284480" cy="254000"/>
          </a:xfrm>
          <a:prstGeom prst="ellips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9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시스템 구성도</a:t>
            </a:r>
            <a:endParaRPr lang="en-US" altLang="ko-KR" sz="3200" b="1" dirty="0">
              <a:solidFill>
                <a:srgbClr val="496F7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7" name="그림 26" descr="이미지 8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17" y="1774102"/>
            <a:ext cx="1752600" cy="1752600"/>
          </a:xfrm>
          <a:prstGeom prst="rect">
            <a:avLst/>
          </a:prstGeom>
        </p:spPr>
      </p:pic>
      <p:sp>
        <p:nvSpPr>
          <p:cNvPr id="29" name="오른쪽 화살표 28"/>
          <p:cNvSpPr/>
          <p:nvPr/>
        </p:nvSpPr>
        <p:spPr>
          <a:xfrm>
            <a:off x="3250215" y="2435382"/>
            <a:ext cx="742384" cy="39835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317002" y="2254313"/>
            <a:ext cx="1665838" cy="80575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  <a:t>Data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</a:b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  <a:t>acquisition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Ubuntu" pitchFamily="34" charset="0"/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6118643" y="2433874"/>
            <a:ext cx="742384" cy="39835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6987774" y="2252804"/>
            <a:ext cx="1665838" cy="80575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  <a:t>Data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</a:b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  <a:t>transmission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Ubuntu" pitchFamily="34" charset="0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317002" y="4860178"/>
            <a:ext cx="1665838" cy="80575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  <a:t>Gesture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</a:b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  <a:t>classification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Ubuntu" pitchFamily="34" charset="0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987774" y="4858669"/>
            <a:ext cx="1665838" cy="805758"/>
          </a:xfrm>
          <a:prstGeom prst="roundRect">
            <a:avLst/>
          </a:prstGeom>
          <a:solidFill>
            <a:srgbClr val="EAE0B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  <a:t>Gesture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</a:b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itchFamily="34" charset="0"/>
              </a:rPr>
              <a:t>recognition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Ubuntu" pitchFamily="34" charset="0"/>
            </a:endParaRPr>
          </a:p>
        </p:txBody>
      </p:sp>
      <p:sp>
        <p:nvSpPr>
          <p:cNvPr id="36" name="오른쪽 화살표 35"/>
          <p:cNvSpPr/>
          <p:nvPr/>
        </p:nvSpPr>
        <p:spPr>
          <a:xfrm rot="5400000">
            <a:off x="7324264" y="3760208"/>
            <a:ext cx="1116594" cy="39835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 rot="10800000">
            <a:off x="6117134" y="5075952"/>
            <a:ext cx="742384" cy="39835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오른쪽 화살표 37"/>
          <p:cNvSpPr/>
          <p:nvPr/>
        </p:nvSpPr>
        <p:spPr>
          <a:xfrm rot="10800000">
            <a:off x="3173260" y="5074444"/>
            <a:ext cx="742384" cy="39835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4237022" y="2118511"/>
            <a:ext cx="4517679" cy="1050202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235521" y="4733429"/>
            <a:ext cx="4517679" cy="1050202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39485" y="1665832"/>
            <a:ext cx="137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Ubuntu" pitchFamily="34" charset="0"/>
              </a:rPr>
              <a:t>Controller</a:t>
            </a:r>
            <a:endParaRPr lang="ko-KR" altLang="en-US" b="1" dirty="0">
              <a:latin typeface="Ubuntu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837984" y="4271699"/>
            <a:ext cx="137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Ubuntu" pitchFamily="34" charset="0"/>
              </a:rPr>
              <a:t>Computer</a:t>
            </a:r>
            <a:endParaRPr lang="ko-KR" altLang="en-US" b="1" dirty="0">
              <a:latin typeface="Ubuntu" pitchFamily="34" charset="0"/>
            </a:endParaRPr>
          </a:p>
        </p:txBody>
      </p:sp>
      <p:pic>
        <p:nvPicPr>
          <p:cNvPr id="43" name="그림 42" descr="이미지 84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4917" y="4327543"/>
            <a:ext cx="1726263" cy="1657993"/>
          </a:xfrm>
          <a:prstGeom prst="rect">
            <a:avLst/>
          </a:prstGeom>
        </p:spPr>
      </p:pic>
      <p:cxnSp>
        <p:nvCxnSpPr>
          <p:cNvPr id="44" name="직선 연결선 43"/>
          <p:cNvCxnSpPr/>
          <p:nvPr/>
        </p:nvCxnSpPr>
        <p:spPr>
          <a:xfrm>
            <a:off x="977775" y="1007892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8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392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/>
        </p:nvSpPr>
        <p:spPr>
          <a:xfrm>
            <a:off x="1870144" y="302972"/>
            <a:ext cx="5044926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콘텐츠 </a:t>
            </a:r>
            <a:r>
              <a:rPr lang="en-US" altLang="ko-KR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3200" b="1" dirty="0" err="1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테트리스</a:t>
            </a:r>
            <a:r>
              <a:rPr lang="en-US" altLang="ko-KR" sz="3200" b="1" dirty="0">
                <a:solidFill>
                  <a:srgbClr val="496F74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1010667" y="994474"/>
            <a:ext cx="3313568" cy="15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347295" y="90530"/>
            <a:ext cx="79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96F74"/>
                </a:solidFill>
                <a:latin typeface="Ubuntu" pitchFamily="34" charset="0"/>
              </a:rPr>
              <a:t>9</a:t>
            </a:r>
            <a:endParaRPr lang="ko-KR" altLang="en-US" sz="1200" dirty="0">
              <a:solidFill>
                <a:srgbClr val="496F74"/>
              </a:solidFill>
              <a:latin typeface="Ubuntu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623" y="2055117"/>
            <a:ext cx="4178893" cy="3035427"/>
          </a:xfrm>
          <a:prstGeom prst="rect">
            <a:avLst/>
          </a:prstGeom>
        </p:spPr>
      </p:pic>
      <p:pic>
        <p:nvPicPr>
          <p:cNvPr id="1030" name="Picture 6" descr="주먹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730" y="2951844"/>
            <a:ext cx="1830908" cy="151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화살표: 원형 16"/>
          <p:cNvSpPr/>
          <p:nvPr/>
        </p:nvSpPr>
        <p:spPr>
          <a:xfrm rot="5400000">
            <a:off x="2578103" y="3094625"/>
            <a:ext cx="1445944" cy="1160381"/>
          </a:xfrm>
          <a:prstGeom prst="circularArrow">
            <a:avLst>
              <a:gd name="adj1" fmla="val 7081"/>
              <a:gd name="adj2" fmla="val 1102646"/>
              <a:gd name="adj3" fmla="val 20512078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화살표: 원형 17"/>
          <p:cNvSpPr/>
          <p:nvPr/>
        </p:nvSpPr>
        <p:spPr>
          <a:xfrm rot="5400000" flipV="1">
            <a:off x="1456741" y="3076470"/>
            <a:ext cx="1424983" cy="1207904"/>
          </a:xfrm>
          <a:prstGeom prst="circularArrow">
            <a:avLst>
              <a:gd name="adj1" fmla="val 7081"/>
              <a:gd name="adj2" fmla="val 1102646"/>
              <a:gd name="adj3" fmla="val 20512078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화살표: 아래쪽 3"/>
          <p:cNvSpPr/>
          <p:nvPr/>
        </p:nvSpPr>
        <p:spPr>
          <a:xfrm>
            <a:off x="2610890" y="4377384"/>
            <a:ext cx="279592" cy="5547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/>
          <p:cNvSpPr/>
          <p:nvPr/>
        </p:nvSpPr>
        <p:spPr>
          <a:xfrm flipV="1">
            <a:off x="2604520" y="2495595"/>
            <a:ext cx="279592" cy="4828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/>
          <p:cNvSpPr/>
          <p:nvPr/>
        </p:nvSpPr>
        <p:spPr>
          <a:xfrm>
            <a:off x="1658494" y="1768455"/>
            <a:ext cx="2030144" cy="57332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블럭</a:t>
            </a:r>
            <a:r>
              <a:rPr lang="ko-KR" altLang="en-US" dirty="0"/>
              <a:t> 방향 전환</a:t>
            </a:r>
          </a:p>
        </p:txBody>
      </p:sp>
      <p:sp>
        <p:nvSpPr>
          <p:cNvPr id="23" name="사각형: 둥근 모서리 22"/>
          <p:cNvSpPr/>
          <p:nvPr/>
        </p:nvSpPr>
        <p:spPr>
          <a:xfrm>
            <a:off x="868747" y="3230005"/>
            <a:ext cx="732481" cy="7374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우로 이동</a:t>
            </a:r>
          </a:p>
        </p:txBody>
      </p:sp>
      <p:sp>
        <p:nvSpPr>
          <p:cNvPr id="24" name="사각형: 둥근 모서리 23"/>
          <p:cNvSpPr/>
          <p:nvPr/>
        </p:nvSpPr>
        <p:spPr>
          <a:xfrm>
            <a:off x="3871718" y="3230005"/>
            <a:ext cx="846177" cy="7374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좌로 이동</a:t>
            </a:r>
          </a:p>
        </p:txBody>
      </p:sp>
      <p:sp>
        <p:nvSpPr>
          <p:cNvPr id="25" name="사각형: 둥근 모서리 24"/>
          <p:cNvSpPr/>
          <p:nvPr/>
        </p:nvSpPr>
        <p:spPr>
          <a:xfrm>
            <a:off x="2017428" y="5047927"/>
            <a:ext cx="1511512" cy="7374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빨리 </a:t>
            </a:r>
            <a:endParaRPr lang="en-US" altLang="ko-KR" dirty="0"/>
          </a:p>
          <a:p>
            <a:pPr algn="ctr"/>
            <a:r>
              <a:rPr lang="ko-KR" altLang="en-US" dirty="0"/>
              <a:t>떨어트리기</a:t>
            </a:r>
          </a:p>
        </p:txBody>
      </p:sp>
    </p:spTree>
    <p:extLst>
      <p:ext uri="{BB962C8B-B14F-4D97-AF65-F5344CB8AC3E}">
        <p14:creationId xmlns:p14="http://schemas.microsoft.com/office/powerpoint/2010/main" val="403980428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63D97651-9F09-4B96-A8BE-BCF06120534C}" vid="{32553D14-C644-4D00-8AF9-F760326BB1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19844</TotalTime>
  <Words>1232</Words>
  <Application>Microsoft Office PowerPoint</Application>
  <PresentationFormat>사용자 지정</PresentationFormat>
  <Paragraphs>493</Paragraphs>
  <Slides>42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나눔고딕</vt:lpstr>
      <vt:lpstr>Wingdings</vt:lpstr>
      <vt:lpstr>HY견고딕</vt:lpstr>
      <vt:lpstr>Ubuntu</vt:lpstr>
      <vt:lpstr>맑은 고딕</vt:lpstr>
      <vt:lpstr>Arial</vt:lpstr>
      <vt:lpstr>KoPub돋움체 Medium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김정우</cp:lastModifiedBy>
  <cp:revision>247</cp:revision>
  <dcterms:created xsi:type="dcterms:W3CDTF">2015-04-03T04:33:23Z</dcterms:created>
  <dcterms:modified xsi:type="dcterms:W3CDTF">2017-02-20T06:49:10Z</dcterms:modified>
</cp:coreProperties>
</file>